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Lst>
  <p:notesMasterIdLst>
    <p:notesMasterId r:id="rId28"/>
  </p:notesMasterIdLst>
  <p:sldIdLst>
    <p:sldId id="256" r:id="rId2"/>
    <p:sldId id="260" r:id="rId3"/>
    <p:sldId id="261" r:id="rId4"/>
    <p:sldId id="258" r:id="rId5"/>
    <p:sldId id="263" r:id="rId6"/>
    <p:sldId id="264" r:id="rId7"/>
    <p:sldId id="269" r:id="rId8"/>
    <p:sldId id="282" r:id="rId9"/>
    <p:sldId id="280" r:id="rId10"/>
    <p:sldId id="257" r:id="rId11"/>
    <p:sldId id="285" r:id="rId12"/>
    <p:sldId id="259" r:id="rId13"/>
    <p:sldId id="286" r:id="rId14"/>
    <p:sldId id="287" r:id="rId15"/>
    <p:sldId id="262" r:id="rId16"/>
    <p:sldId id="288" r:id="rId17"/>
    <p:sldId id="289" r:id="rId18"/>
    <p:sldId id="265" r:id="rId19"/>
    <p:sldId id="266" r:id="rId20"/>
    <p:sldId id="267" r:id="rId21"/>
    <p:sldId id="268" r:id="rId22"/>
    <p:sldId id="290" r:id="rId23"/>
    <p:sldId id="270" r:id="rId24"/>
    <p:sldId id="292" r:id="rId25"/>
    <p:sldId id="293" r:id="rId26"/>
    <p:sldId id="291" r:id="rId27"/>
  </p:sldIdLst>
  <p:sldSz cx="6858000" cy="9906000" type="A4"/>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3867" autoAdjust="0"/>
  </p:normalViewPr>
  <p:slideViewPr>
    <p:cSldViewPr snapToGrid="0">
      <p:cViewPr varScale="1">
        <p:scale>
          <a:sx n="43" d="100"/>
          <a:sy n="43" d="100"/>
        </p:scale>
        <p:origin x="228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B5BFF1-33B1-3E76-91F2-18A7E135E8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SG"/>
          </a:p>
        </p:txBody>
      </p:sp>
      <p:sp>
        <p:nvSpPr>
          <p:cNvPr id="3" name="Date Placeholder 2">
            <a:extLst>
              <a:ext uri="{FF2B5EF4-FFF2-40B4-BE49-F238E27FC236}">
                <a16:creationId xmlns:a16="http://schemas.microsoft.com/office/drawing/2014/main" id="{680D4065-9642-7D64-69B6-103FEF68483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0BFF3DD-CF8B-48F1-9428-20A8E9A0A43A}" type="datetimeFigureOut">
              <a:rPr lang="en-SG"/>
              <a:pPr>
                <a:defRPr/>
              </a:pPr>
              <a:t>11/11/2022</a:t>
            </a:fld>
            <a:endParaRPr lang="en-SG" dirty="0"/>
          </a:p>
        </p:txBody>
      </p:sp>
      <p:sp>
        <p:nvSpPr>
          <p:cNvPr id="4" name="Slide Image Placeholder 3">
            <a:extLst>
              <a:ext uri="{FF2B5EF4-FFF2-40B4-BE49-F238E27FC236}">
                <a16:creationId xmlns:a16="http://schemas.microsoft.com/office/drawing/2014/main" id="{31B46367-B8FC-02C4-0BD8-78EC9C74BC7D}"/>
              </a:ext>
            </a:extLst>
          </p:cNvPr>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pPr lvl="0"/>
            <a:endParaRPr lang="en-SG" noProof="0" dirty="0"/>
          </a:p>
        </p:txBody>
      </p:sp>
      <p:sp>
        <p:nvSpPr>
          <p:cNvPr id="5" name="Notes Placeholder 4">
            <a:extLst>
              <a:ext uri="{FF2B5EF4-FFF2-40B4-BE49-F238E27FC236}">
                <a16:creationId xmlns:a16="http://schemas.microsoft.com/office/drawing/2014/main" id="{F0E726A6-AAFF-7171-7F5A-34947A7E407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9F440937-FAC9-EFFE-E204-E76E238C5B8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SG"/>
          </a:p>
        </p:txBody>
      </p:sp>
      <p:sp>
        <p:nvSpPr>
          <p:cNvPr id="7" name="Slide Number Placeholder 6">
            <a:extLst>
              <a:ext uri="{FF2B5EF4-FFF2-40B4-BE49-F238E27FC236}">
                <a16:creationId xmlns:a16="http://schemas.microsoft.com/office/drawing/2014/main" id="{01AC2B45-06DC-E617-28EF-07541FB608B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7C64A5E-EBE8-48FA-87A3-F1E25AE466F7}" type="slidenum">
              <a:rPr lang="en-SG"/>
              <a:pPr>
                <a:defRPr/>
              </a:pPr>
              <a:t>‹#›</a:t>
            </a:fld>
            <a:endParaRPr lang="en-SG" dirty="0"/>
          </a:p>
        </p:txBody>
      </p:sp>
    </p:spTree>
  </p:cSld>
  <p:clrMap bg1="lt1" tx1="dk1" bg2="lt2" tx2="dk2" accent1="accent1" accent2="accent2" accent3="accent3" accent4="accent4" accent5="accent5" accent6="accent6" hlink="hlink" folHlink="folHlink"/>
  <p:notesStyle>
    <a:lvl1pPr algn="l" defTabSz="452438" rtl="0" fontAlgn="base">
      <a:spcBef>
        <a:spcPct val="30000"/>
      </a:spcBef>
      <a:spcAft>
        <a:spcPct val="0"/>
      </a:spcAft>
      <a:defRPr sz="500" kern="1200">
        <a:solidFill>
          <a:schemeClr val="tx1"/>
        </a:solidFill>
        <a:latin typeface="+mn-lt"/>
        <a:ea typeface="+mn-ea"/>
        <a:cs typeface="+mn-cs"/>
      </a:defRPr>
    </a:lvl1pPr>
    <a:lvl2pPr marL="225425" algn="l" defTabSz="452438" rtl="0" fontAlgn="base">
      <a:spcBef>
        <a:spcPct val="30000"/>
      </a:spcBef>
      <a:spcAft>
        <a:spcPct val="0"/>
      </a:spcAft>
      <a:defRPr sz="500" kern="1200">
        <a:solidFill>
          <a:schemeClr val="tx1"/>
        </a:solidFill>
        <a:latin typeface="+mn-lt"/>
        <a:ea typeface="+mn-ea"/>
        <a:cs typeface="+mn-cs"/>
      </a:defRPr>
    </a:lvl2pPr>
    <a:lvl3pPr marL="452438" algn="l" defTabSz="452438" rtl="0" fontAlgn="base">
      <a:spcBef>
        <a:spcPct val="30000"/>
      </a:spcBef>
      <a:spcAft>
        <a:spcPct val="0"/>
      </a:spcAft>
      <a:defRPr sz="500" kern="1200">
        <a:solidFill>
          <a:schemeClr val="tx1"/>
        </a:solidFill>
        <a:latin typeface="+mn-lt"/>
        <a:ea typeface="+mn-ea"/>
        <a:cs typeface="+mn-cs"/>
      </a:defRPr>
    </a:lvl3pPr>
    <a:lvl4pPr marL="677863" algn="l" defTabSz="452438" rtl="0" fontAlgn="base">
      <a:spcBef>
        <a:spcPct val="30000"/>
      </a:spcBef>
      <a:spcAft>
        <a:spcPct val="0"/>
      </a:spcAft>
      <a:defRPr sz="500" kern="1200">
        <a:solidFill>
          <a:schemeClr val="tx1"/>
        </a:solidFill>
        <a:latin typeface="+mn-lt"/>
        <a:ea typeface="+mn-ea"/>
        <a:cs typeface="+mn-cs"/>
      </a:defRPr>
    </a:lvl4pPr>
    <a:lvl5pPr marL="904875" algn="l" defTabSz="452438" rtl="0" fontAlgn="base">
      <a:spcBef>
        <a:spcPct val="30000"/>
      </a:spcBef>
      <a:spcAft>
        <a:spcPct val="0"/>
      </a:spcAft>
      <a:defRPr sz="500" kern="1200">
        <a:solidFill>
          <a:schemeClr val="tx1"/>
        </a:solidFill>
        <a:latin typeface="+mn-lt"/>
        <a:ea typeface="+mn-ea"/>
        <a:cs typeface="+mn-cs"/>
      </a:defRPr>
    </a:lvl5pPr>
    <a:lvl6pPr marL="1131570" algn="l" defTabSz="452755" rtl="0" eaLnBrk="1" latinLnBrk="0" hangingPunct="1">
      <a:defRPr sz="595" kern="1200">
        <a:solidFill>
          <a:schemeClr val="tx1"/>
        </a:solidFill>
        <a:latin typeface="+mn-lt"/>
        <a:ea typeface="+mn-ea"/>
        <a:cs typeface="+mn-cs"/>
      </a:defRPr>
    </a:lvl6pPr>
    <a:lvl7pPr marL="1357630" algn="l" defTabSz="452755" rtl="0" eaLnBrk="1" latinLnBrk="0" hangingPunct="1">
      <a:defRPr sz="595" kern="1200">
        <a:solidFill>
          <a:schemeClr val="tx1"/>
        </a:solidFill>
        <a:latin typeface="+mn-lt"/>
        <a:ea typeface="+mn-ea"/>
        <a:cs typeface="+mn-cs"/>
      </a:defRPr>
    </a:lvl7pPr>
    <a:lvl8pPr marL="1584325" algn="l" defTabSz="452755" rtl="0" eaLnBrk="1" latinLnBrk="0" hangingPunct="1">
      <a:defRPr sz="595" kern="1200">
        <a:solidFill>
          <a:schemeClr val="tx1"/>
        </a:solidFill>
        <a:latin typeface="+mn-lt"/>
        <a:ea typeface="+mn-ea"/>
        <a:cs typeface="+mn-cs"/>
      </a:defRPr>
    </a:lvl8pPr>
    <a:lvl9pPr marL="1810385" algn="l" defTabSz="452755" rtl="0" eaLnBrk="1" latinLnBrk="0" hangingPunct="1">
      <a:defRPr sz="59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45312800-0104-3E6A-4FA5-A47F7B5EA700}"/>
              </a:ext>
            </a:extLst>
          </p:cNvPr>
          <p:cNvSpPr>
            <a:spLocks noGrp="1"/>
          </p:cNvSpPr>
          <p:nvPr>
            <p:ph type="dt" sz="half" idx="10"/>
          </p:nvPr>
        </p:nvSpPr>
        <p:spPr/>
        <p:txBody>
          <a:bodyPr/>
          <a:lstStyle>
            <a:lvl1pPr>
              <a:defRPr/>
            </a:lvl1pPr>
          </a:lstStyle>
          <a:p>
            <a:pPr>
              <a:defRPr/>
            </a:pPr>
            <a:fld id="{42FF59EB-CC24-4C8E-8232-092CCB74D356}" type="datetimeFigureOut">
              <a:rPr lang="en-SG"/>
              <a:pPr>
                <a:defRPr/>
              </a:pPr>
              <a:t>11/11/2022</a:t>
            </a:fld>
            <a:endParaRPr lang="en-SG" dirty="0"/>
          </a:p>
        </p:txBody>
      </p:sp>
      <p:sp>
        <p:nvSpPr>
          <p:cNvPr id="5" name="Footer Placeholder 4">
            <a:extLst>
              <a:ext uri="{FF2B5EF4-FFF2-40B4-BE49-F238E27FC236}">
                <a16:creationId xmlns:a16="http://schemas.microsoft.com/office/drawing/2014/main" id="{F303236A-FD21-FC1F-C2CD-B48798C1B2DB}"/>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E090818A-6405-64C6-A45E-A99D299F49AC}"/>
              </a:ext>
            </a:extLst>
          </p:cNvPr>
          <p:cNvSpPr>
            <a:spLocks noGrp="1"/>
          </p:cNvSpPr>
          <p:nvPr>
            <p:ph type="sldNum" sz="quarter" idx="12"/>
          </p:nvPr>
        </p:nvSpPr>
        <p:spPr/>
        <p:txBody>
          <a:bodyPr/>
          <a:lstStyle>
            <a:lvl1pPr>
              <a:defRPr/>
            </a:lvl1pPr>
          </a:lstStyle>
          <a:p>
            <a:pPr>
              <a:defRPr/>
            </a:pPr>
            <a:fld id="{30614651-53D2-4EDA-85A1-3095366598E4}" type="slidenum">
              <a:rPr lang="en-SG"/>
              <a:pPr>
                <a:defRPr/>
              </a:pPr>
              <a:t>‹#›</a:t>
            </a:fld>
            <a:endParaRPr lang="en-SG" dirty="0"/>
          </a:p>
        </p:txBody>
      </p:sp>
    </p:spTree>
    <p:extLst>
      <p:ext uri="{BB962C8B-B14F-4D97-AF65-F5344CB8AC3E}">
        <p14:creationId xmlns:p14="http://schemas.microsoft.com/office/powerpoint/2010/main" val="3549304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77D1AE-3C74-BD61-EFC4-6DC631088808}"/>
              </a:ext>
            </a:extLst>
          </p:cNvPr>
          <p:cNvSpPr>
            <a:spLocks noGrp="1"/>
          </p:cNvSpPr>
          <p:nvPr>
            <p:ph type="dt" sz="half" idx="10"/>
          </p:nvPr>
        </p:nvSpPr>
        <p:spPr/>
        <p:txBody>
          <a:bodyPr/>
          <a:lstStyle>
            <a:lvl1pPr>
              <a:defRPr/>
            </a:lvl1pPr>
          </a:lstStyle>
          <a:p>
            <a:pPr>
              <a:defRPr/>
            </a:pPr>
            <a:fld id="{D76A68E5-DC4B-4C70-9169-1C9F70DD4915}" type="datetimeFigureOut">
              <a:rPr lang="en-SG"/>
              <a:pPr>
                <a:defRPr/>
              </a:pPr>
              <a:t>11/11/2022</a:t>
            </a:fld>
            <a:endParaRPr lang="en-SG" dirty="0"/>
          </a:p>
        </p:txBody>
      </p:sp>
      <p:sp>
        <p:nvSpPr>
          <p:cNvPr id="5" name="Footer Placeholder 4">
            <a:extLst>
              <a:ext uri="{FF2B5EF4-FFF2-40B4-BE49-F238E27FC236}">
                <a16:creationId xmlns:a16="http://schemas.microsoft.com/office/drawing/2014/main" id="{581D71E4-28AB-1557-5A66-4AC234B79955}"/>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709236B0-C057-52E6-EEB4-012ADCEDD602}"/>
              </a:ext>
            </a:extLst>
          </p:cNvPr>
          <p:cNvSpPr>
            <a:spLocks noGrp="1"/>
          </p:cNvSpPr>
          <p:nvPr>
            <p:ph type="sldNum" sz="quarter" idx="12"/>
          </p:nvPr>
        </p:nvSpPr>
        <p:spPr/>
        <p:txBody>
          <a:bodyPr/>
          <a:lstStyle>
            <a:lvl1pPr>
              <a:defRPr/>
            </a:lvl1pPr>
          </a:lstStyle>
          <a:p>
            <a:pPr>
              <a:defRPr/>
            </a:pPr>
            <a:fld id="{071265FF-FCF0-4C0F-B668-736A69F8E57F}" type="slidenum">
              <a:rPr lang="en-SG"/>
              <a:pPr>
                <a:defRPr/>
              </a:pPr>
              <a:t>‹#›</a:t>
            </a:fld>
            <a:endParaRPr lang="en-SG" dirty="0"/>
          </a:p>
        </p:txBody>
      </p:sp>
    </p:spTree>
    <p:extLst>
      <p:ext uri="{BB962C8B-B14F-4D97-AF65-F5344CB8AC3E}">
        <p14:creationId xmlns:p14="http://schemas.microsoft.com/office/powerpoint/2010/main" val="272200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3332B58-9155-E146-1B40-A3DC0E61FE6C}"/>
              </a:ext>
            </a:extLst>
          </p:cNvPr>
          <p:cNvSpPr>
            <a:spLocks noGrp="1"/>
          </p:cNvSpPr>
          <p:nvPr>
            <p:ph type="dt" sz="half" idx="10"/>
          </p:nvPr>
        </p:nvSpPr>
        <p:spPr/>
        <p:txBody>
          <a:bodyPr/>
          <a:lstStyle>
            <a:lvl1pPr>
              <a:defRPr/>
            </a:lvl1pPr>
          </a:lstStyle>
          <a:p>
            <a:pPr>
              <a:defRPr/>
            </a:pPr>
            <a:fld id="{D728AB6F-5619-496F-9711-07F6A8677CF0}" type="datetimeFigureOut">
              <a:rPr lang="en-SG"/>
              <a:pPr>
                <a:defRPr/>
              </a:pPr>
              <a:t>11/11/2022</a:t>
            </a:fld>
            <a:endParaRPr lang="en-SG" dirty="0"/>
          </a:p>
        </p:txBody>
      </p:sp>
      <p:sp>
        <p:nvSpPr>
          <p:cNvPr id="5" name="Footer Placeholder 4">
            <a:extLst>
              <a:ext uri="{FF2B5EF4-FFF2-40B4-BE49-F238E27FC236}">
                <a16:creationId xmlns:a16="http://schemas.microsoft.com/office/drawing/2014/main" id="{D7EEA5EC-71D1-4CAB-1235-5A56E23638DA}"/>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485C6A9B-F965-2D4E-F862-4FD13BEAAE9B}"/>
              </a:ext>
            </a:extLst>
          </p:cNvPr>
          <p:cNvSpPr>
            <a:spLocks noGrp="1"/>
          </p:cNvSpPr>
          <p:nvPr>
            <p:ph type="sldNum" sz="quarter" idx="12"/>
          </p:nvPr>
        </p:nvSpPr>
        <p:spPr/>
        <p:txBody>
          <a:bodyPr/>
          <a:lstStyle>
            <a:lvl1pPr>
              <a:defRPr/>
            </a:lvl1pPr>
          </a:lstStyle>
          <a:p>
            <a:pPr>
              <a:defRPr/>
            </a:pPr>
            <a:fld id="{AB1CFFDD-3D16-4E99-97AB-29E6DB5E44BE}" type="slidenum">
              <a:rPr lang="en-SG"/>
              <a:pPr>
                <a:defRPr/>
              </a:pPr>
              <a:t>‹#›</a:t>
            </a:fld>
            <a:endParaRPr lang="en-SG" dirty="0"/>
          </a:p>
        </p:txBody>
      </p:sp>
    </p:spTree>
    <p:extLst>
      <p:ext uri="{BB962C8B-B14F-4D97-AF65-F5344CB8AC3E}">
        <p14:creationId xmlns:p14="http://schemas.microsoft.com/office/powerpoint/2010/main" val="95139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40560BB-11C8-3A0D-B55D-44C1ECBD36AA}"/>
              </a:ext>
            </a:extLst>
          </p:cNvPr>
          <p:cNvSpPr>
            <a:spLocks noGrp="1"/>
          </p:cNvSpPr>
          <p:nvPr>
            <p:ph type="dt" sz="half" idx="10"/>
          </p:nvPr>
        </p:nvSpPr>
        <p:spPr/>
        <p:txBody>
          <a:bodyPr/>
          <a:lstStyle>
            <a:lvl1pPr>
              <a:defRPr/>
            </a:lvl1pPr>
          </a:lstStyle>
          <a:p>
            <a:pPr>
              <a:defRPr/>
            </a:pPr>
            <a:fld id="{30D4D36E-8A32-4461-BDBF-5F520F38CCDF}" type="datetimeFigureOut">
              <a:rPr lang="en-SG"/>
              <a:pPr>
                <a:defRPr/>
              </a:pPr>
              <a:t>11/11/2022</a:t>
            </a:fld>
            <a:endParaRPr lang="en-SG" dirty="0"/>
          </a:p>
        </p:txBody>
      </p:sp>
      <p:sp>
        <p:nvSpPr>
          <p:cNvPr id="5" name="Footer Placeholder 4">
            <a:extLst>
              <a:ext uri="{FF2B5EF4-FFF2-40B4-BE49-F238E27FC236}">
                <a16:creationId xmlns:a16="http://schemas.microsoft.com/office/drawing/2014/main" id="{328F270A-A091-856A-F263-14DD2ABF0B10}"/>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A8A369BD-5372-949B-7C5F-2B1C2330892B}"/>
              </a:ext>
            </a:extLst>
          </p:cNvPr>
          <p:cNvSpPr>
            <a:spLocks noGrp="1"/>
          </p:cNvSpPr>
          <p:nvPr>
            <p:ph type="sldNum" sz="quarter" idx="12"/>
          </p:nvPr>
        </p:nvSpPr>
        <p:spPr/>
        <p:txBody>
          <a:bodyPr/>
          <a:lstStyle>
            <a:lvl1pPr>
              <a:defRPr/>
            </a:lvl1pPr>
          </a:lstStyle>
          <a:p>
            <a:pPr>
              <a:defRPr/>
            </a:pPr>
            <a:fld id="{FE44C5C2-2336-4B72-8387-A19193E8A33A}" type="slidenum">
              <a:rPr lang="en-SG"/>
              <a:pPr>
                <a:defRPr/>
              </a:pPr>
              <a:t>‹#›</a:t>
            </a:fld>
            <a:endParaRPr lang="en-SG" dirty="0"/>
          </a:p>
        </p:txBody>
      </p:sp>
    </p:spTree>
    <p:extLst>
      <p:ext uri="{BB962C8B-B14F-4D97-AF65-F5344CB8AC3E}">
        <p14:creationId xmlns:p14="http://schemas.microsoft.com/office/powerpoint/2010/main" val="379122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C0B1F7-A24B-A8DB-A0F2-73493C61C410}"/>
              </a:ext>
            </a:extLst>
          </p:cNvPr>
          <p:cNvSpPr>
            <a:spLocks noGrp="1"/>
          </p:cNvSpPr>
          <p:nvPr>
            <p:ph type="dt" sz="half" idx="10"/>
          </p:nvPr>
        </p:nvSpPr>
        <p:spPr/>
        <p:txBody>
          <a:bodyPr/>
          <a:lstStyle>
            <a:lvl1pPr>
              <a:defRPr/>
            </a:lvl1pPr>
          </a:lstStyle>
          <a:p>
            <a:pPr>
              <a:defRPr/>
            </a:pPr>
            <a:fld id="{BDB56664-8601-4B1C-94C3-961BCD1FC6E3}" type="datetimeFigureOut">
              <a:rPr lang="en-SG"/>
              <a:pPr>
                <a:defRPr/>
              </a:pPr>
              <a:t>11/11/2022</a:t>
            </a:fld>
            <a:endParaRPr lang="en-SG" dirty="0"/>
          </a:p>
        </p:txBody>
      </p:sp>
      <p:sp>
        <p:nvSpPr>
          <p:cNvPr id="5" name="Footer Placeholder 4">
            <a:extLst>
              <a:ext uri="{FF2B5EF4-FFF2-40B4-BE49-F238E27FC236}">
                <a16:creationId xmlns:a16="http://schemas.microsoft.com/office/drawing/2014/main" id="{88314C9A-8062-E69C-246F-FD117089A3D3}"/>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E14D3A30-4C3C-BE5D-C4A7-DCE0C4DF4714}"/>
              </a:ext>
            </a:extLst>
          </p:cNvPr>
          <p:cNvSpPr>
            <a:spLocks noGrp="1"/>
          </p:cNvSpPr>
          <p:nvPr>
            <p:ph type="sldNum" sz="quarter" idx="12"/>
          </p:nvPr>
        </p:nvSpPr>
        <p:spPr/>
        <p:txBody>
          <a:bodyPr/>
          <a:lstStyle>
            <a:lvl1pPr>
              <a:defRPr/>
            </a:lvl1pPr>
          </a:lstStyle>
          <a:p>
            <a:pPr>
              <a:defRPr/>
            </a:pPr>
            <a:fld id="{877E2673-BA98-4F1C-84C1-DFFC9B9C8E3E}" type="slidenum">
              <a:rPr lang="en-SG"/>
              <a:pPr>
                <a:defRPr/>
              </a:pPr>
              <a:t>‹#›</a:t>
            </a:fld>
            <a:endParaRPr lang="en-SG" dirty="0"/>
          </a:p>
        </p:txBody>
      </p:sp>
    </p:spTree>
    <p:extLst>
      <p:ext uri="{BB962C8B-B14F-4D97-AF65-F5344CB8AC3E}">
        <p14:creationId xmlns:p14="http://schemas.microsoft.com/office/powerpoint/2010/main" val="94308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973963B-3986-C6CA-B0FC-7465BBE5579E}"/>
              </a:ext>
            </a:extLst>
          </p:cNvPr>
          <p:cNvSpPr>
            <a:spLocks noGrp="1"/>
          </p:cNvSpPr>
          <p:nvPr>
            <p:ph type="dt" sz="half" idx="10"/>
          </p:nvPr>
        </p:nvSpPr>
        <p:spPr/>
        <p:txBody>
          <a:bodyPr/>
          <a:lstStyle>
            <a:lvl1pPr>
              <a:defRPr/>
            </a:lvl1pPr>
          </a:lstStyle>
          <a:p>
            <a:pPr>
              <a:defRPr/>
            </a:pPr>
            <a:fld id="{487C040D-FFA5-4D67-8646-4FA5D4CC60BC}" type="datetimeFigureOut">
              <a:rPr lang="en-SG"/>
              <a:pPr>
                <a:defRPr/>
              </a:pPr>
              <a:t>11/11/2022</a:t>
            </a:fld>
            <a:endParaRPr lang="en-SG" dirty="0"/>
          </a:p>
        </p:txBody>
      </p:sp>
      <p:sp>
        <p:nvSpPr>
          <p:cNvPr id="6" name="Footer Placeholder 4">
            <a:extLst>
              <a:ext uri="{FF2B5EF4-FFF2-40B4-BE49-F238E27FC236}">
                <a16:creationId xmlns:a16="http://schemas.microsoft.com/office/drawing/2014/main" id="{CDDC9D10-683C-7B64-E395-055F7B709741}"/>
              </a:ext>
            </a:extLst>
          </p:cNvPr>
          <p:cNvSpPr>
            <a:spLocks noGrp="1"/>
          </p:cNvSpPr>
          <p:nvPr>
            <p:ph type="ftr" sz="quarter" idx="11"/>
          </p:nvPr>
        </p:nvSpPr>
        <p:spPr/>
        <p:txBody>
          <a:bodyPr/>
          <a:lstStyle>
            <a:lvl1pPr>
              <a:defRPr/>
            </a:lvl1pPr>
          </a:lstStyle>
          <a:p>
            <a:pPr>
              <a:defRPr/>
            </a:pPr>
            <a:endParaRPr lang="en-SG"/>
          </a:p>
        </p:txBody>
      </p:sp>
      <p:sp>
        <p:nvSpPr>
          <p:cNvPr id="7" name="Slide Number Placeholder 5">
            <a:extLst>
              <a:ext uri="{FF2B5EF4-FFF2-40B4-BE49-F238E27FC236}">
                <a16:creationId xmlns:a16="http://schemas.microsoft.com/office/drawing/2014/main" id="{E42034EC-B925-FD0D-EF89-F5C96BBC5D0F}"/>
              </a:ext>
            </a:extLst>
          </p:cNvPr>
          <p:cNvSpPr>
            <a:spLocks noGrp="1"/>
          </p:cNvSpPr>
          <p:nvPr>
            <p:ph type="sldNum" sz="quarter" idx="12"/>
          </p:nvPr>
        </p:nvSpPr>
        <p:spPr/>
        <p:txBody>
          <a:bodyPr/>
          <a:lstStyle>
            <a:lvl1pPr>
              <a:defRPr/>
            </a:lvl1pPr>
          </a:lstStyle>
          <a:p>
            <a:pPr>
              <a:defRPr/>
            </a:pPr>
            <a:fld id="{F0036460-6D02-4ADB-ABB1-AB05CB985B3A}" type="slidenum">
              <a:rPr lang="en-SG"/>
              <a:pPr>
                <a:defRPr/>
              </a:pPr>
              <a:t>‹#›</a:t>
            </a:fld>
            <a:endParaRPr lang="en-SG" dirty="0"/>
          </a:p>
        </p:txBody>
      </p:sp>
    </p:spTree>
    <p:extLst>
      <p:ext uri="{BB962C8B-B14F-4D97-AF65-F5344CB8AC3E}">
        <p14:creationId xmlns:p14="http://schemas.microsoft.com/office/powerpoint/2010/main" val="142212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30CD136-16E8-6E4B-A968-E51D3683DCEB}"/>
              </a:ext>
            </a:extLst>
          </p:cNvPr>
          <p:cNvSpPr>
            <a:spLocks noGrp="1"/>
          </p:cNvSpPr>
          <p:nvPr>
            <p:ph type="dt" sz="half" idx="10"/>
          </p:nvPr>
        </p:nvSpPr>
        <p:spPr/>
        <p:txBody>
          <a:bodyPr/>
          <a:lstStyle>
            <a:lvl1pPr>
              <a:defRPr/>
            </a:lvl1pPr>
          </a:lstStyle>
          <a:p>
            <a:pPr>
              <a:defRPr/>
            </a:pPr>
            <a:fld id="{8ED0C9D0-BA77-47D5-9C9F-7B9ADC521011}" type="datetimeFigureOut">
              <a:rPr lang="en-SG"/>
              <a:pPr>
                <a:defRPr/>
              </a:pPr>
              <a:t>11/11/2022</a:t>
            </a:fld>
            <a:endParaRPr lang="en-SG" dirty="0"/>
          </a:p>
        </p:txBody>
      </p:sp>
      <p:sp>
        <p:nvSpPr>
          <p:cNvPr id="8" name="Footer Placeholder 4">
            <a:extLst>
              <a:ext uri="{FF2B5EF4-FFF2-40B4-BE49-F238E27FC236}">
                <a16:creationId xmlns:a16="http://schemas.microsoft.com/office/drawing/2014/main" id="{03A3BA5E-1FF0-B6C2-8ED4-AE79E375103B}"/>
              </a:ext>
            </a:extLst>
          </p:cNvPr>
          <p:cNvSpPr>
            <a:spLocks noGrp="1"/>
          </p:cNvSpPr>
          <p:nvPr>
            <p:ph type="ftr" sz="quarter" idx="11"/>
          </p:nvPr>
        </p:nvSpPr>
        <p:spPr/>
        <p:txBody>
          <a:bodyPr/>
          <a:lstStyle>
            <a:lvl1pPr>
              <a:defRPr/>
            </a:lvl1pPr>
          </a:lstStyle>
          <a:p>
            <a:pPr>
              <a:defRPr/>
            </a:pPr>
            <a:endParaRPr lang="en-SG"/>
          </a:p>
        </p:txBody>
      </p:sp>
      <p:sp>
        <p:nvSpPr>
          <p:cNvPr id="9" name="Slide Number Placeholder 5">
            <a:extLst>
              <a:ext uri="{FF2B5EF4-FFF2-40B4-BE49-F238E27FC236}">
                <a16:creationId xmlns:a16="http://schemas.microsoft.com/office/drawing/2014/main" id="{FF0EF7AB-304E-01BC-7666-ECAA1C6EBC5F}"/>
              </a:ext>
            </a:extLst>
          </p:cNvPr>
          <p:cNvSpPr>
            <a:spLocks noGrp="1"/>
          </p:cNvSpPr>
          <p:nvPr>
            <p:ph type="sldNum" sz="quarter" idx="12"/>
          </p:nvPr>
        </p:nvSpPr>
        <p:spPr/>
        <p:txBody>
          <a:bodyPr/>
          <a:lstStyle>
            <a:lvl1pPr>
              <a:defRPr/>
            </a:lvl1pPr>
          </a:lstStyle>
          <a:p>
            <a:pPr>
              <a:defRPr/>
            </a:pPr>
            <a:fld id="{368518F0-A005-4D98-97D6-2F247659F192}" type="slidenum">
              <a:rPr lang="en-SG"/>
              <a:pPr>
                <a:defRPr/>
              </a:pPr>
              <a:t>‹#›</a:t>
            </a:fld>
            <a:endParaRPr lang="en-SG" dirty="0"/>
          </a:p>
        </p:txBody>
      </p:sp>
    </p:spTree>
    <p:extLst>
      <p:ext uri="{BB962C8B-B14F-4D97-AF65-F5344CB8AC3E}">
        <p14:creationId xmlns:p14="http://schemas.microsoft.com/office/powerpoint/2010/main" val="210624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0A5DBDF4-416D-01DE-E8B8-2520861F6D73}"/>
              </a:ext>
            </a:extLst>
          </p:cNvPr>
          <p:cNvSpPr>
            <a:spLocks noGrp="1"/>
          </p:cNvSpPr>
          <p:nvPr>
            <p:ph type="dt" sz="half" idx="10"/>
          </p:nvPr>
        </p:nvSpPr>
        <p:spPr/>
        <p:txBody>
          <a:bodyPr/>
          <a:lstStyle>
            <a:lvl1pPr>
              <a:defRPr/>
            </a:lvl1pPr>
          </a:lstStyle>
          <a:p>
            <a:pPr>
              <a:defRPr/>
            </a:pPr>
            <a:fld id="{FC179272-C90E-4C40-9271-D7AD5902A183}" type="datetimeFigureOut">
              <a:rPr lang="en-SG"/>
              <a:pPr>
                <a:defRPr/>
              </a:pPr>
              <a:t>11/11/2022</a:t>
            </a:fld>
            <a:endParaRPr lang="en-SG" dirty="0"/>
          </a:p>
        </p:txBody>
      </p:sp>
      <p:sp>
        <p:nvSpPr>
          <p:cNvPr id="4" name="Footer Placeholder 4">
            <a:extLst>
              <a:ext uri="{FF2B5EF4-FFF2-40B4-BE49-F238E27FC236}">
                <a16:creationId xmlns:a16="http://schemas.microsoft.com/office/drawing/2014/main" id="{96DBA760-3AFE-227E-DF39-40FB7FF386E0}"/>
              </a:ext>
            </a:extLst>
          </p:cNvPr>
          <p:cNvSpPr>
            <a:spLocks noGrp="1"/>
          </p:cNvSpPr>
          <p:nvPr>
            <p:ph type="ftr" sz="quarter" idx="11"/>
          </p:nvPr>
        </p:nvSpPr>
        <p:spPr/>
        <p:txBody>
          <a:bodyPr/>
          <a:lstStyle>
            <a:lvl1pPr>
              <a:defRPr/>
            </a:lvl1pPr>
          </a:lstStyle>
          <a:p>
            <a:pPr>
              <a:defRPr/>
            </a:pPr>
            <a:endParaRPr lang="en-SG"/>
          </a:p>
        </p:txBody>
      </p:sp>
      <p:sp>
        <p:nvSpPr>
          <p:cNvPr id="5" name="Slide Number Placeholder 5">
            <a:extLst>
              <a:ext uri="{FF2B5EF4-FFF2-40B4-BE49-F238E27FC236}">
                <a16:creationId xmlns:a16="http://schemas.microsoft.com/office/drawing/2014/main" id="{711A7682-CB98-CDEC-402E-C98EFCA25429}"/>
              </a:ext>
            </a:extLst>
          </p:cNvPr>
          <p:cNvSpPr>
            <a:spLocks noGrp="1"/>
          </p:cNvSpPr>
          <p:nvPr>
            <p:ph type="sldNum" sz="quarter" idx="12"/>
          </p:nvPr>
        </p:nvSpPr>
        <p:spPr/>
        <p:txBody>
          <a:bodyPr/>
          <a:lstStyle>
            <a:lvl1pPr>
              <a:defRPr/>
            </a:lvl1pPr>
          </a:lstStyle>
          <a:p>
            <a:pPr>
              <a:defRPr/>
            </a:pPr>
            <a:fld id="{0A859A40-FDE7-4F63-A2D5-9D5F5EF4DBC7}" type="slidenum">
              <a:rPr lang="en-SG"/>
              <a:pPr>
                <a:defRPr/>
              </a:pPr>
              <a:t>‹#›</a:t>
            </a:fld>
            <a:endParaRPr lang="en-SG" dirty="0"/>
          </a:p>
        </p:txBody>
      </p:sp>
    </p:spTree>
    <p:extLst>
      <p:ext uri="{BB962C8B-B14F-4D97-AF65-F5344CB8AC3E}">
        <p14:creationId xmlns:p14="http://schemas.microsoft.com/office/powerpoint/2010/main" val="366778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9701E1B-B7E0-386C-20A2-EF3AAB6857D0}"/>
              </a:ext>
            </a:extLst>
          </p:cNvPr>
          <p:cNvSpPr>
            <a:spLocks noGrp="1"/>
          </p:cNvSpPr>
          <p:nvPr>
            <p:ph type="dt" sz="half" idx="10"/>
          </p:nvPr>
        </p:nvSpPr>
        <p:spPr/>
        <p:txBody>
          <a:bodyPr/>
          <a:lstStyle>
            <a:lvl1pPr>
              <a:defRPr/>
            </a:lvl1pPr>
          </a:lstStyle>
          <a:p>
            <a:pPr>
              <a:defRPr/>
            </a:pPr>
            <a:fld id="{71AF6B42-101C-4061-9878-42E8C49D7FEF}" type="datetimeFigureOut">
              <a:rPr lang="en-SG"/>
              <a:pPr>
                <a:defRPr/>
              </a:pPr>
              <a:t>11/11/2022</a:t>
            </a:fld>
            <a:endParaRPr lang="en-SG" dirty="0"/>
          </a:p>
        </p:txBody>
      </p:sp>
      <p:sp>
        <p:nvSpPr>
          <p:cNvPr id="3" name="Footer Placeholder 4">
            <a:extLst>
              <a:ext uri="{FF2B5EF4-FFF2-40B4-BE49-F238E27FC236}">
                <a16:creationId xmlns:a16="http://schemas.microsoft.com/office/drawing/2014/main" id="{CBDD39C8-9129-9942-9D19-C552398F53E8}"/>
              </a:ext>
            </a:extLst>
          </p:cNvPr>
          <p:cNvSpPr>
            <a:spLocks noGrp="1"/>
          </p:cNvSpPr>
          <p:nvPr>
            <p:ph type="ftr" sz="quarter" idx="11"/>
          </p:nvPr>
        </p:nvSpPr>
        <p:spPr/>
        <p:txBody>
          <a:bodyPr/>
          <a:lstStyle>
            <a:lvl1pPr>
              <a:defRPr/>
            </a:lvl1pPr>
          </a:lstStyle>
          <a:p>
            <a:pPr>
              <a:defRPr/>
            </a:pPr>
            <a:endParaRPr lang="en-SG"/>
          </a:p>
        </p:txBody>
      </p:sp>
      <p:sp>
        <p:nvSpPr>
          <p:cNvPr id="4" name="Slide Number Placeholder 5">
            <a:extLst>
              <a:ext uri="{FF2B5EF4-FFF2-40B4-BE49-F238E27FC236}">
                <a16:creationId xmlns:a16="http://schemas.microsoft.com/office/drawing/2014/main" id="{99ED8B3E-8B5C-D466-EB72-F011DD9E2BD8}"/>
              </a:ext>
            </a:extLst>
          </p:cNvPr>
          <p:cNvSpPr>
            <a:spLocks noGrp="1"/>
          </p:cNvSpPr>
          <p:nvPr>
            <p:ph type="sldNum" sz="quarter" idx="12"/>
          </p:nvPr>
        </p:nvSpPr>
        <p:spPr/>
        <p:txBody>
          <a:bodyPr/>
          <a:lstStyle>
            <a:lvl1pPr>
              <a:defRPr/>
            </a:lvl1pPr>
          </a:lstStyle>
          <a:p>
            <a:pPr>
              <a:defRPr/>
            </a:pPr>
            <a:fld id="{B324BC71-3BC6-442E-9874-3A88D7082CA2}" type="slidenum">
              <a:rPr lang="en-SG"/>
              <a:pPr>
                <a:defRPr/>
              </a:pPr>
              <a:t>‹#›</a:t>
            </a:fld>
            <a:endParaRPr lang="en-SG" dirty="0"/>
          </a:p>
        </p:txBody>
      </p:sp>
    </p:spTree>
    <p:extLst>
      <p:ext uri="{BB962C8B-B14F-4D97-AF65-F5344CB8AC3E}">
        <p14:creationId xmlns:p14="http://schemas.microsoft.com/office/powerpoint/2010/main" val="341114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67928CD2-618C-6884-1F28-26503CD4B4AB}"/>
              </a:ext>
            </a:extLst>
          </p:cNvPr>
          <p:cNvSpPr>
            <a:spLocks noGrp="1"/>
          </p:cNvSpPr>
          <p:nvPr>
            <p:ph type="dt" sz="half" idx="10"/>
          </p:nvPr>
        </p:nvSpPr>
        <p:spPr/>
        <p:txBody>
          <a:bodyPr/>
          <a:lstStyle>
            <a:lvl1pPr>
              <a:defRPr/>
            </a:lvl1pPr>
          </a:lstStyle>
          <a:p>
            <a:pPr>
              <a:defRPr/>
            </a:pPr>
            <a:fld id="{0BC1D26C-1906-4874-AF63-5FBD9F99DD27}" type="datetimeFigureOut">
              <a:rPr lang="en-SG"/>
              <a:pPr>
                <a:defRPr/>
              </a:pPr>
              <a:t>11/11/2022</a:t>
            </a:fld>
            <a:endParaRPr lang="en-SG" dirty="0"/>
          </a:p>
        </p:txBody>
      </p:sp>
      <p:sp>
        <p:nvSpPr>
          <p:cNvPr id="6" name="Footer Placeholder 4">
            <a:extLst>
              <a:ext uri="{FF2B5EF4-FFF2-40B4-BE49-F238E27FC236}">
                <a16:creationId xmlns:a16="http://schemas.microsoft.com/office/drawing/2014/main" id="{A3283D0B-489B-4137-5AE9-E76226CE10E8}"/>
              </a:ext>
            </a:extLst>
          </p:cNvPr>
          <p:cNvSpPr>
            <a:spLocks noGrp="1"/>
          </p:cNvSpPr>
          <p:nvPr>
            <p:ph type="ftr" sz="quarter" idx="11"/>
          </p:nvPr>
        </p:nvSpPr>
        <p:spPr/>
        <p:txBody>
          <a:bodyPr/>
          <a:lstStyle>
            <a:lvl1pPr>
              <a:defRPr/>
            </a:lvl1pPr>
          </a:lstStyle>
          <a:p>
            <a:pPr>
              <a:defRPr/>
            </a:pPr>
            <a:endParaRPr lang="en-SG"/>
          </a:p>
        </p:txBody>
      </p:sp>
      <p:sp>
        <p:nvSpPr>
          <p:cNvPr id="7" name="Slide Number Placeholder 5">
            <a:extLst>
              <a:ext uri="{FF2B5EF4-FFF2-40B4-BE49-F238E27FC236}">
                <a16:creationId xmlns:a16="http://schemas.microsoft.com/office/drawing/2014/main" id="{6779D07F-E0C0-F0DB-727D-E3E67E5E35A1}"/>
              </a:ext>
            </a:extLst>
          </p:cNvPr>
          <p:cNvSpPr>
            <a:spLocks noGrp="1"/>
          </p:cNvSpPr>
          <p:nvPr>
            <p:ph type="sldNum" sz="quarter" idx="12"/>
          </p:nvPr>
        </p:nvSpPr>
        <p:spPr/>
        <p:txBody>
          <a:bodyPr/>
          <a:lstStyle>
            <a:lvl1pPr>
              <a:defRPr/>
            </a:lvl1pPr>
          </a:lstStyle>
          <a:p>
            <a:pPr>
              <a:defRPr/>
            </a:pPr>
            <a:fld id="{588A937F-FBD3-43C9-BC71-AF075F34DD18}" type="slidenum">
              <a:rPr lang="en-SG"/>
              <a:pPr>
                <a:defRPr/>
              </a:pPr>
              <a:t>‹#›</a:t>
            </a:fld>
            <a:endParaRPr lang="en-SG" dirty="0"/>
          </a:p>
        </p:txBody>
      </p:sp>
    </p:spTree>
    <p:extLst>
      <p:ext uri="{BB962C8B-B14F-4D97-AF65-F5344CB8AC3E}">
        <p14:creationId xmlns:p14="http://schemas.microsoft.com/office/powerpoint/2010/main" val="3231195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B3DAA1F-839E-EAE6-6F25-1F8037DB5F0F}"/>
              </a:ext>
            </a:extLst>
          </p:cNvPr>
          <p:cNvSpPr>
            <a:spLocks noGrp="1"/>
          </p:cNvSpPr>
          <p:nvPr>
            <p:ph type="dt" sz="half" idx="10"/>
          </p:nvPr>
        </p:nvSpPr>
        <p:spPr/>
        <p:txBody>
          <a:bodyPr/>
          <a:lstStyle>
            <a:lvl1pPr>
              <a:defRPr/>
            </a:lvl1pPr>
          </a:lstStyle>
          <a:p>
            <a:pPr>
              <a:defRPr/>
            </a:pPr>
            <a:fld id="{9D17329B-7C7B-413F-8B74-1CA793445304}" type="datetimeFigureOut">
              <a:rPr lang="en-SG"/>
              <a:pPr>
                <a:defRPr/>
              </a:pPr>
              <a:t>11/11/2022</a:t>
            </a:fld>
            <a:endParaRPr lang="en-SG" dirty="0"/>
          </a:p>
        </p:txBody>
      </p:sp>
      <p:sp>
        <p:nvSpPr>
          <p:cNvPr id="6" name="Footer Placeholder 4">
            <a:extLst>
              <a:ext uri="{FF2B5EF4-FFF2-40B4-BE49-F238E27FC236}">
                <a16:creationId xmlns:a16="http://schemas.microsoft.com/office/drawing/2014/main" id="{8882D939-1C06-D22F-BAE9-F9C5BAC72215}"/>
              </a:ext>
            </a:extLst>
          </p:cNvPr>
          <p:cNvSpPr>
            <a:spLocks noGrp="1"/>
          </p:cNvSpPr>
          <p:nvPr>
            <p:ph type="ftr" sz="quarter" idx="11"/>
          </p:nvPr>
        </p:nvSpPr>
        <p:spPr/>
        <p:txBody>
          <a:bodyPr/>
          <a:lstStyle>
            <a:lvl1pPr>
              <a:defRPr/>
            </a:lvl1pPr>
          </a:lstStyle>
          <a:p>
            <a:pPr>
              <a:defRPr/>
            </a:pPr>
            <a:endParaRPr lang="en-SG"/>
          </a:p>
        </p:txBody>
      </p:sp>
      <p:sp>
        <p:nvSpPr>
          <p:cNvPr id="7" name="Slide Number Placeholder 5">
            <a:extLst>
              <a:ext uri="{FF2B5EF4-FFF2-40B4-BE49-F238E27FC236}">
                <a16:creationId xmlns:a16="http://schemas.microsoft.com/office/drawing/2014/main" id="{0ED8593C-2F27-EEBD-59A8-E7F4F64EBAB9}"/>
              </a:ext>
            </a:extLst>
          </p:cNvPr>
          <p:cNvSpPr>
            <a:spLocks noGrp="1"/>
          </p:cNvSpPr>
          <p:nvPr>
            <p:ph type="sldNum" sz="quarter" idx="12"/>
          </p:nvPr>
        </p:nvSpPr>
        <p:spPr/>
        <p:txBody>
          <a:bodyPr/>
          <a:lstStyle>
            <a:lvl1pPr>
              <a:defRPr/>
            </a:lvl1pPr>
          </a:lstStyle>
          <a:p>
            <a:pPr>
              <a:defRPr/>
            </a:pPr>
            <a:fld id="{762A39D0-F5F2-4ACC-8BE0-708D575D471D}" type="slidenum">
              <a:rPr lang="en-SG"/>
              <a:pPr>
                <a:defRPr/>
              </a:pPr>
              <a:t>‹#›</a:t>
            </a:fld>
            <a:endParaRPr lang="en-SG" dirty="0"/>
          </a:p>
        </p:txBody>
      </p:sp>
    </p:spTree>
    <p:extLst>
      <p:ext uri="{BB962C8B-B14F-4D97-AF65-F5344CB8AC3E}">
        <p14:creationId xmlns:p14="http://schemas.microsoft.com/office/powerpoint/2010/main" val="2312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D9686A1-15CC-513F-EFF8-696C6754B7B0}"/>
              </a:ext>
            </a:extLst>
          </p:cNvPr>
          <p:cNvSpPr>
            <a:spLocks noGrp="1" noChangeArrowheads="1"/>
          </p:cNvSpPr>
          <p:nvPr>
            <p:ph type="title"/>
          </p:nvPr>
        </p:nvSpPr>
        <p:spPr bwMode="auto">
          <a:xfrm>
            <a:off x="471488" y="527050"/>
            <a:ext cx="59150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2F055D36-DA3A-F832-A451-A3FE4EAEC6FD}"/>
              </a:ext>
            </a:extLst>
          </p:cNvPr>
          <p:cNvSpPr>
            <a:spLocks noGrp="1"/>
          </p:cNvSpPr>
          <p:nvPr>
            <p:ph type="body" idx="1"/>
          </p:nvPr>
        </p:nvSpPr>
        <p:spPr>
          <a:xfrm>
            <a:off x="471488" y="2636838"/>
            <a:ext cx="5915025" cy="62849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1A610-2CB9-0568-1B92-7FF07DB66778}"/>
              </a:ext>
            </a:extLst>
          </p:cNvPr>
          <p:cNvSpPr>
            <a:spLocks noGrp="1"/>
          </p:cNvSpPr>
          <p:nvPr>
            <p:ph type="dt" sz="half" idx="2"/>
          </p:nvPr>
        </p:nvSpPr>
        <p:spPr>
          <a:xfrm>
            <a:off x="471488" y="9182100"/>
            <a:ext cx="1543050" cy="527050"/>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defRPr>
            </a:lvl1pPr>
          </a:lstStyle>
          <a:p>
            <a:pPr>
              <a:defRPr/>
            </a:pPr>
            <a:fld id="{50B005C4-09FD-4D7D-BD32-AF6C83178629}" type="datetimeFigureOut">
              <a:rPr lang="en-SG"/>
              <a:pPr>
                <a:defRPr/>
              </a:pPr>
              <a:t>11/11/2022</a:t>
            </a:fld>
            <a:endParaRPr lang="en-SG" dirty="0"/>
          </a:p>
        </p:txBody>
      </p:sp>
      <p:sp>
        <p:nvSpPr>
          <p:cNvPr id="5" name="Footer Placeholder 4">
            <a:extLst>
              <a:ext uri="{FF2B5EF4-FFF2-40B4-BE49-F238E27FC236}">
                <a16:creationId xmlns:a16="http://schemas.microsoft.com/office/drawing/2014/main" id="{6065E4A7-A4E9-E250-3AF7-BC6CB4BC1D24}"/>
              </a:ext>
            </a:extLst>
          </p:cNvPr>
          <p:cNvSpPr>
            <a:spLocks noGrp="1"/>
          </p:cNvSpPr>
          <p:nvPr>
            <p:ph type="ftr" sz="quarter" idx="3"/>
          </p:nvPr>
        </p:nvSpPr>
        <p:spPr>
          <a:xfrm>
            <a:off x="2271713" y="9182100"/>
            <a:ext cx="2314575" cy="527050"/>
          </a:xfrm>
          <a:prstGeom prst="rect">
            <a:avLst/>
          </a:prstGeom>
        </p:spPr>
        <p:txBody>
          <a:bodyPr vert="horz" lIns="91440" tIns="45720" rIns="91440" bIns="45720" rtlCol="0" anchor="ctr"/>
          <a:lstStyle>
            <a:lvl1pPr algn="ctr" eaLnBrk="1" fontAlgn="auto" hangingPunct="1">
              <a:spcBef>
                <a:spcPts val="0"/>
              </a:spcBef>
              <a:spcAft>
                <a:spcPts val="0"/>
              </a:spcAft>
              <a:defRPr sz="900" dirty="0">
                <a:solidFill>
                  <a:schemeClr val="tx1">
                    <a:tint val="75000"/>
                  </a:schemeClr>
                </a:solidFill>
                <a:latin typeface="+mn-lt"/>
              </a:defRPr>
            </a:lvl1pPr>
          </a:lstStyle>
          <a:p>
            <a:pPr>
              <a:defRPr/>
            </a:pPr>
            <a:endParaRPr lang="en-SG"/>
          </a:p>
        </p:txBody>
      </p:sp>
      <p:sp>
        <p:nvSpPr>
          <p:cNvPr id="6" name="Slide Number Placeholder 5">
            <a:extLst>
              <a:ext uri="{FF2B5EF4-FFF2-40B4-BE49-F238E27FC236}">
                <a16:creationId xmlns:a16="http://schemas.microsoft.com/office/drawing/2014/main" id="{BBD0F46C-BBB6-14F7-F3F3-5D15669290B0}"/>
              </a:ext>
            </a:extLst>
          </p:cNvPr>
          <p:cNvSpPr>
            <a:spLocks noGrp="1"/>
          </p:cNvSpPr>
          <p:nvPr>
            <p:ph type="sldNum" sz="quarter" idx="4"/>
          </p:nvPr>
        </p:nvSpPr>
        <p:spPr>
          <a:xfrm>
            <a:off x="4843463" y="9182100"/>
            <a:ext cx="1543050" cy="527050"/>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defRPr>
            </a:lvl1pPr>
          </a:lstStyle>
          <a:p>
            <a:pPr>
              <a:defRPr/>
            </a:pPr>
            <a:fld id="{8085C761-F5A4-455B-905C-69FA3367FB80}" type="slidenum">
              <a:rPr lang="en-SG"/>
              <a:pPr>
                <a:defRPr/>
              </a:pPr>
              <a:t>‹#›</a:t>
            </a:fld>
            <a:endParaRPr lang="en-SG" dirty="0"/>
          </a:p>
        </p:txBody>
      </p:sp>
    </p:spTree>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hyperlink" Target="https://en.wikipedia.org/" TargetMode="External"/><Relationship Id="rId1" Type="http://schemas.openxmlformats.org/officeDocument/2006/relationships/slideLayout" Target="../slideLayouts/slideLayout2.xml"/><Relationship Id="rId5" Type="http://schemas.openxmlformats.org/officeDocument/2006/relationships/hyperlink" Target="http://www.educba.com/" TargetMode="External"/><Relationship Id="rId4" Type="http://schemas.openxmlformats.org/officeDocument/2006/relationships/hyperlink" Target="http://www.mygreatlearning.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a:extLst>
              <a:ext uri="{FF2B5EF4-FFF2-40B4-BE49-F238E27FC236}">
                <a16:creationId xmlns:a16="http://schemas.microsoft.com/office/drawing/2014/main" id="{AA5B5FE4-E153-FD8B-49BB-7746A5730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6511925"/>
            <a:ext cx="14097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6">
            <a:extLst>
              <a:ext uri="{FF2B5EF4-FFF2-40B4-BE49-F238E27FC236}">
                <a16:creationId xmlns:a16="http://schemas.microsoft.com/office/drawing/2014/main" id="{AC7376A7-3C61-7846-044E-FDF414FF8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733425"/>
            <a:ext cx="263525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7">
            <a:extLst>
              <a:ext uri="{FF2B5EF4-FFF2-40B4-BE49-F238E27FC236}">
                <a16:creationId xmlns:a16="http://schemas.microsoft.com/office/drawing/2014/main" id="{757EB0F9-3AC4-B2DC-3ACD-ED4A93C2012B}"/>
              </a:ext>
            </a:extLst>
          </p:cNvPr>
          <p:cNvSpPr txBox="1">
            <a:spLocks noChangeArrowheads="1"/>
          </p:cNvSpPr>
          <p:nvPr/>
        </p:nvSpPr>
        <p:spPr bwMode="auto">
          <a:xfrm>
            <a:off x="574675" y="2800350"/>
            <a:ext cx="57086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SG" altLang="en-US" sz="1900">
                <a:latin typeface="Times New Roman" panose="02020603050405020304" pitchFamily="18" charset="0"/>
                <a:cs typeface="Times New Roman" panose="02020603050405020304" pitchFamily="18" charset="0"/>
              </a:rPr>
              <a:t>A CENTER FOR INTER-DISCIPLINARY RESEARCH</a:t>
            </a:r>
          </a:p>
          <a:p>
            <a:pPr algn="ctr" eaLnBrk="1" hangingPunct="1"/>
            <a:r>
              <a:rPr lang="en-SG" altLang="en-US" sz="1900">
                <a:latin typeface="Times New Roman" panose="02020603050405020304" pitchFamily="18" charset="0"/>
                <a:cs typeface="Times New Roman" panose="02020603050405020304" pitchFamily="18" charset="0"/>
              </a:rPr>
              <a:t>2020-21</a:t>
            </a:r>
          </a:p>
        </p:txBody>
      </p:sp>
      <p:sp>
        <p:nvSpPr>
          <p:cNvPr id="10" name="TextBox 9">
            <a:extLst>
              <a:ext uri="{FF2B5EF4-FFF2-40B4-BE49-F238E27FC236}">
                <a16:creationId xmlns:a16="http://schemas.microsoft.com/office/drawing/2014/main" id="{A4E8BA0A-45BC-8D27-541F-A8B71276EA79}"/>
              </a:ext>
            </a:extLst>
          </p:cNvPr>
          <p:cNvSpPr txBox="1"/>
          <p:nvPr/>
        </p:nvSpPr>
        <p:spPr>
          <a:xfrm>
            <a:off x="574675" y="8102600"/>
            <a:ext cx="5708650" cy="922338"/>
          </a:xfrm>
          <a:prstGeom prst="rect">
            <a:avLst/>
          </a:prstGeom>
          <a:noFill/>
        </p:spPr>
        <p:txBody>
          <a:bodyPr>
            <a:spAutoFit/>
          </a:bodyPr>
          <a:lstStyle/>
          <a:p>
            <a:pPr algn="ctr" eaLnBrk="1" fontAlgn="auto" hangingPunct="1">
              <a:spcBef>
                <a:spcPts val="0"/>
              </a:spcBef>
              <a:spcAft>
                <a:spcPts val="0"/>
              </a:spcAft>
              <a:defRPr/>
            </a:pPr>
            <a:r>
              <a:rPr lang="en-SG" spc="30" dirty="0">
                <a:latin typeface="Times New Roman" panose="02020603050405020304" pitchFamily="18" charset="0"/>
                <a:cs typeface="Times New Roman" panose="02020603050405020304" pitchFamily="18" charset="0"/>
              </a:rPr>
              <a:t>GOKARAJU RANGARAJU</a:t>
            </a:r>
          </a:p>
          <a:p>
            <a:pPr algn="ctr" eaLnBrk="1" fontAlgn="auto" hangingPunct="1">
              <a:spcBef>
                <a:spcPts val="0"/>
              </a:spcBef>
              <a:spcAft>
                <a:spcPts val="0"/>
              </a:spcAft>
              <a:defRPr/>
            </a:pPr>
            <a:r>
              <a:rPr lang="en-SG" spc="30" dirty="0">
                <a:latin typeface="Times New Roman" panose="02020603050405020304" pitchFamily="18" charset="0"/>
                <a:cs typeface="Times New Roman" panose="02020603050405020304" pitchFamily="18" charset="0"/>
              </a:rPr>
              <a:t>INSTITUTE OF ENGINEERING AND TECHNOLOGY</a:t>
            </a:r>
          </a:p>
          <a:p>
            <a:pPr algn="ctr" eaLnBrk="1" fontAlgn="auto" hangingPunct="1">
              <a:spcBef>
                <a:spcPts val="0"/>
              </a:spcBef>
              <a:spcAft>
                <a:spcPts val="0"/>
              </a:spcAft>
              <a:defRPr/>
            </a:pPr>
            <a:r>
              <a:rPr lang="en-SG" spc="30" dirty="0">
                <a:latin typeface="Times New Roman" panose="02020603050405020304" pitchFamily="18" charset="0"/>
                <a:cs typeface="Times New Roman" panose="02020603050405020304" pitchFamily="18" charset="0"/>
              </a:rPr>
              <a:t>AUTONOMOUS</a:t>
            </a:r>
          </a:p>
        </p:txBody>
      </p:sp>
      <p:cxnSp>
        <p:nvCxnSpPr>
          <p:cNvPr id="13" name="Straight Connector 12">
            <a:extLst>
              <a:ext uri="{FF2B5EF4-FFF2-40B4-BE49-F238E27FC236}">
                <a16:creationId xmlns:a16="http://schemas.microsoft.com/office/drawing/2014/main" id="{1B46542F-88A1-FF87-604C-DC25084EDC1A}"/>
              </a:ext>
            </a:extLst>
          </p:cNvPr>
          <p:cNvCxnSpPr/>
          <p:nvPr/>
        </p:nvCxnSpPr>
        <p:spPr>
          <a:xfrm flipV="1">
            <a:off x="1033463" y="4772025"/>
            <a:ext cx="4791075" cy="0"/>
          </a:xfrm>
          <a:prstGeom prst="line">
            <a:avLst/>
          </a:prstGeom>
          <a:ln>
            <a:solidFill>
              <a:schemeClr val="tx1">
                <a:lumMod val="95000"/>
                <a:lumOff val="5000"/>
              </a:schemeClr>
            </a:solidFill>
          </a:ln>
        </p:spPr>
        <p:style>
          <a:lnRef idx="3">
            <a:schemeClr val="dk1"/>
          </a:lnRef>
          <a:fillRef idx="0">
            <a:schemeClr val="dk1"/>
          </a:fillRef>
          <a:effectRef idx="2">
            <a:schemeClr val="dk1"/>
          </a:effectRef>
          <a:fontRef idx="minor">
            <a:schemeClr val="tx1"/>
          </a:fontRef>
        </p:style>
      </p:cxnSp>
      <p:sp>
        <p:nvSpPr>
          <p:cNvPr id="3079" name="TextBox 14">
            <a:extLst>
              <a:ext uri="{FF2B5EF4-FFF2-40B4-BE49-F238E27FC236}">
                <a16:creationId xmlns:a16="http://schemas.microsoft.com/office/drawing/2014/main" id="{9B47458E-270B-1904-9808-AE6FB989A4A1}"/>
              </a:ext>
            </a:extLst>
          </p:cNvPr>
          <p:cNvSpPr txBox="1">
            <a:spLocks noChangeArrowheads="1"/>
          </p:cNvSpPr>
          <p:nvPr/>
        </p:nvSpPr>
        <p:spPr bwMode="auto">
          <a:xfrm>
            <a:off x="2224088" y="5016500"/>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SG" altLang="en-US">
                <a:latin typeface="Times New Roman" panose="02020603050405020304" pitchFamily="18" charset="0"/>
                <a:cs typeface="Times New Roman" panose="02020603050405020304" pitchFamily="18" charset="0"/>
              </a:rPr>
              <a:t>   SUPERVISED BY</a:t>
            </a:r>
          </a:p>
        </p:txBody>
      </p:sp>
      <p:cxnSp>
        <p:nvCxnSpPr>
          <p:cNvPr id="3" name="Straight Connector 2">
            <a:extLst>
              <a:ext uri="{FF2B5EF4-FFF2-40B4-BE49-F238E27FC236}">
                <a16:creationId xmlns:a16="http://schemas.microsoft.com/office/drawing/2014/main" id="{E1BE6919-BFC0-B481-DBD0-AC5E59BAE151}"/>
              </a:ext>
            </a:extLst>
          </p:cNvPr>
          <p:cNvCxnSpPr/>
          <p:nvPr/>
        </p:nvCxnSpPr>
        <p:spPr>
          <a:xfrm flipV="1">
            <a:off x="1292225" y="6075363"/>
            <a:ext cx="4273550" cy="0"/>
          </a:xfrm>
          <a:prstGeom prst="line">
            <a:avLst/>
          </a:prstGeom>
        </p:spPr>
        <p:style>
          <a:lnRef idx="1">
            <a:schemeClr val="dk1"/>
          </a:lnRef>
          <a:fillRef idx="0">
            <a:schemeClr val="dk1"/>
          </a:fillRef>
          <a:effectRef idx="0">
            <a:schemeClr val="dk1"/>
          </a:effectRef>
          <a:fontRef idx="minor">
            <a:schemeClr val="tx1"/>
          </a:fontRef>
        </p:style>
      </p:cxnSp>
      <p:sp>
        <p:nvSpPr>
          <p:cNvPr id="3081" name="TextBox 1">
            <a:extLst>
              <a:ext uri="{FF2B5EF4-FFF2-40B4-BE49-F238E27FC236}">
                <a16:creationId xmlns:a16="http://schemas.microsoft.com/office/drawing/2014/main" id="{F408C061-C1D5-F770-B3F9-1394467B6E73}"/>
              </a:ext>
            </a:extLst>
          </p:cNvPr>
          <p:cNvSpPr txBox="1">
            <a:spLocks noChangeArrowheads="1"/>
          </p:cNvSpPr>
          <p:nvPr/>
        </p:nvSpPr>
        <p:spPr bwMode="auto">
          <a:xfrm>
            <a:off x="2532063" y="3514725"/>
            <a:ext cx="1793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SG" altLang="en-US">
                <a:latin typeface="Times New Roman" panose="02020603050405020304" pitchFamily="18" charset="0"/>
                <a:cs typeface="Times New Roman" panose="02020603050405020304" pitchFamily="18" charset="0"/>
              </a:rPr>
              <a:t>TITLE</a:t>
            </a:r>
          </a:p>
        </p:txBody>
      </p:sp>
      <p:sp>
        <p:nvSpPr>
          <p:cNvPr id="3082" name="TextBox 10">
            <a:extLst>
              <a:ext uri="{FF2B5EF4-FFF2-40B4-BE49-F238E27FC236}">
                <a16:creationId xmlns:a16="http://schemas.microsoft.com/office/drawing/2014/main" id="{F43C9D85-6F28-8C7A-57B7-5862E18318C8}"/>
              </a:ext>
            </a:extLst>
          </p:cNvPr>
          <p:cNvSpPr txBox="1">
            <a:spLocks noChangeArrowheads="1"/>
          </p:cNvSpPr>
          <p:nvPr/>
        </p:nvSpPr>
        <p:spPr bwMode="auto">
          <a:xfrm>
            <a:off x="295275" y="5535613"/>
            <a:ext cx="63119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IN" altLang="en-US" sz="1400">
                <a:latin typeface="Times New Roman" panose="02020603050405020304" pitchFamily="18" charset="0"/>
                <a:cs typeface="Times New Roman" panose="02020603050405020304" pitchFamily="18" charset="0"/>
              </a:rPr>
              <a:t>MENTOR NAME                                                      </a:t>
            </a:r>
            <a:br>
              <a:rPr lang="en-IN" altLang="en-US" sz="1400">
                <a:latin typeface="Times New Roman" panose="02020603050405020304" pitchFamily="18" charset="0"/>
                <a:cs typeface="Times New Roman" panose="02020603050405020304" pitchFamily="18" charset="0"/>
              </a:rPr>
            </a:br>
            <a:r>
              <a:rPr lang="en-IN" altLang="en-US" sz="1400">
                <a:latin typeface="Times New Roman" panose="02020603050405020304" pitchFamily="18" charset="0"/>
                <a:cs typeface="Times New Roman" panose="02020603050405020304" pitchFamily="18" charset="0"/>
              </a:rPr>
              <a:t>JATIN MENGHWANI</a:t>
            </a:r>
          </a:p>
        </p:txBody>
      </p:sp>
      <p:sp>
        <p:nvSpPr>
          <p:cNvPr id="3083" name="TextBox 8">
            <a:extLst>
              <a:ext uri="{FF2B5EF4-FFF2-40B4-BE49-F238E27FC236}">
                <a16:creationId xmlns:a16="http://schemas.microsoft.com/office/drawing/2014/main" id="{0B774A84-EB9C-6145-67D5-756145D52809}"/>
              </a:ext>
            </a:extLst>
          </p:cNvPr>
          <p:cNvSpPr txBox="1">
            <a:spLocks noChangeArrowheads="1"/>
          </p:cNvSpPr>
          <p:nvPr/>
        </p:nvSpPr>
        <p:spPr bwMode="auto">
          <a:xfrm>
            <a:off x="1381125" y="4092575"/>
            <a:ext cx="4184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latin typeface="Times New Roman" panose="02020603050405020304" pitchFamily="18" charset="0"/>
                <a:cs typeface="Times New Roman" panose="02020603050405020304" pitchFamily="18" charset="0"/>
              </a:rPr>
              <a:t>“PROJECT TITLE”</a:t>
            </a:r>
            <a:endParaRPr lang="en-IN" altLang="en-US" sz="1600" b="1">
              <a:latin typeface="Times New Roman" panose="02020603050405020304" pitchFamily="18" charset="0"/>
              <a:cs typeface="Times New Roman" panose="02020603050405020304" pitchFamily="18" charset="0"/>
            </a:endParaRPr>
          </a:p>
        </p:txBody>
      </p:sp>
      <p:pic>
        <p:nvPicPr>
          <p:cNvPr id="16" name="Picture 15" descr="A close up of a logo&#10;&#10;Description automatically generated">
            <a:extLst>
              <a:ext uri="{FF2B5EF4-FFF2-40B4-BE49-F238E27FC236}">
                <a16:creationId xmlns:a16="http://schemas.microsoft.com/office/drawing/2014/main" id="{9392531B-E0F4-5D5C-4F57-F03275FD6A45}"/>
              </a:ext>
            </a:extLst>
          </p:cNvPr>
          <p:cNvPicPr>
            <a:picLocks noChangeAspect="1"/>
          </p:cNvPicPr>
          <p:nvPr/>
        </p:nvPicPr>
        <p:blipFill>
          <a:blip r:embed="rId4" cstate="print"/>
          <a:stretch>
            <a:fillRect/>
          </a:stretch>
        </p:blipFill>
        <p:spPr>
          <a:xfrm>
            <a:off x="95540" y="5347"/>
            <a:ext cx="6762460" cy="9745404"/>
          </a:xfrm>
          <a:prstGeom prst="rect">
            <a:avLst/>
          </a:prstGeom>
          <a:ln w="88900" cap="sq" cmpd="thickThin">
            <a:solidFill>
              <a:srgbClr val="000000"/>
            </a:solidFill>
            <a:prstDash val="solid"/>
            <a:miter lim="800000"/>
          </a:ln>
          <a:effectLst>
            <a:innerShdw blurRad="76200">
              <a:srgbClr val="000000"/>
            </a:innerShdw>
          </a:effectLst>
        </p:spPr>
      </p:pic>
      <p:sp>
        <p:nvSpPr>
          <p:cNvPr id="3085" name="TextBox 5">
            <a:extLst>
              <a:ext uri="{FF2B5EF4-FFF2-40B4-BE49-F238E27FC236}">
                <a16:creationId xmlns:a16="http://schemas.microsoft.com/office/drawing/2014/main" id="{1DB9F43C-5C10-18D8-901E-184A3BE586FB}"/>
              </a:ext>
            </a:extLst>
          </p:cNvPr>
          <p:cNvSpPr txBox="1">
            <a:spLocks noChangeArrowheads="1"/>
          </p:cNvSpPr>
          <p:nvPr/>
        </p:nvSpPr>
        <p:spPr bwMode="auto">
          <a:xfrm>
            <a:off x="2224088" y="4418013"/>
            <a:ext cx="37036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just" eaLnBrk="1" hangingPunct="1"/>
            <a:r>
              <a:rPr lang="en-IN" altLang="en-US" sz="1600"/>
              <a:t> PREDICTION OF DISEASES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F9A7-7E74-9BEE-BA65-54E9346914B4}"/>
              </a:ext>
            </a:extLst>
          </p:cNvPr>
          <p:cNvSpPr>
            <a:spLocks noGrp="1"/>
          </p:cNvSpPr>
          <p:nvPr>
            <p:ph type="title"/>
          </p:nvPr>
        </p:nvSpPr>
        <p:spPr>
          <a:xfrm>
            <a:off x="906463" y="388938"/>
            <a:ext cx="5045075" cy="660400"/>
          </a:xfrm>
        </p:spPr>
        <p:txBody>
          <a:bodyPr rtlCol="0">
            <a:normAutofit fontScale="90000"/>
          </a:bodyPr>
          <a:lstStyle/>
          <a:p>
            <a:pPr defTabSz="584924" fontAlgn="auto">
              <a:spcAft>
                <a:spcPts val="0"/>
              </a:spcAft>
              <a:defRPr/>
            </a:pPr>
            <a:r>
              <a:rPr lang="en-IN" sz="2559" dirty="0"/>
              <a:t>CODE OF THE PROJECT:                                               </a:t>
            </a:r>
            <a:br>
              <a:rPr lang="en-IN" sz="2559" dirty="0"/>
            </a:br>
            <a:endParaRPr lang="en-IN" sz="2559" dirty="0"/>
          </a:p>
        </p:txBody>
      </p:sp>
      <p:sp>
        <p:nvSpPr>
          <p:cNvPr id="3" name="Content Placeholder 2">
            <a:extLst>
              <a:ext uri="{FF2B5EF4-FFF2-40B4-BE49-F238E27FC236}">
                <a16:creationId xmlns:a16="http://schemas.microsoft.com/office/drawing/2014/main" id="{A4906E0C-4C33-511C-788A-DDBAF179F0A8}"/>
              </a:ext>
            </a:extLst>
          </p:cNvPr>
          <p:cNvSpPr>
            <a:spLocks noGrp="1"/>
          </p:cNvSpPr>
          <p:nvPr>
            <p:ph idx="1"/>
          </p:nvPr>
        </p:nvSpPr>
        <p:spPr>
          <a:xfrm>
            <a:off x="728663" y="1049338"/>
            <a:ext cx="5400675" cy="8696325"/>
          </a:xfrm>
        </p:spPr>
        <p:txBody>
          <a:bodyPr/>
          <a:lstStyle/>
          <a:p>
            <a:pPr marL="0" indent="0" defTabSz="584924" fontAlgn="auto">
              <a:spcBef>
                <a:spcPts val="639"/>
              </a:spcBef>
              <a:spcAft>
                <a:spcPts val="0"/>
              </a:spcAft>
              <a:buFont typeface="Arial" panose="020B0604020202020204" pitchFamily="34" charset="0"/>
              <a:buNone/>
              <a:defRPr/>
            </a:pPr>
            <a:r>
              <a:rPr lang="en-IN" sz="1791" dirty="0"/>
              <a:t>1.Importing the libraries and import warnings to ignore.</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2.Reading the dataset and cleaning it.</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463" dirty="0">
              <a:ea typeface="Calibri" panose="020F0502020204030204" pitchFamily="34" charset="0"/>
              <a:cs typeface="Times New Roman" panose="02020603050405020304" pitchFamily="18" charset="0"/>
            </a:endParaRPr>
          </a:p>
          <a:p>
            <a:pPr marL="0" indent="0" defTabSz="584924" fontAlgn="auto">
              <a:spcBef>
                <a:spcPts val="639"/>
              </a:spcBef>
              <a:spcAft>
                <a:spcPts val="0"/>
              </a:spcAft>
              <a:buFont typeface="Arial" panose="020B0604020202020204" pitchFamily="34" charset="0"/>
              <a:buNone/>
              <a:defRPr/>
            </a:pPr>
            <a:r>
              <a:rPr lang="en-IN" dirty="0"/>
              <a:t>3.Capitalizing the diseases.</a:t>
            </a:r>
          </a:p>
          <a:p>
            <a:pPr marL="0" indent="0" defTabSz="584924" fontAlgn="auto">
              <a:spcBef>
                <a:spcPts val="639"/>
              </a:spcBef>
              <a:spcAft>
                <a:spcPts val="0"/>
              </a:spcAft>
              <a:buFont typeface="Arial" panose="020B0604020202020204" pitchFamily="34" charset="0"/>
              <a:buNone/>
              <a:defRPr/>
            </a:pPr>
            <a:endParaRPr lang="en-IN" dirty="0"/>
          </a:p>
        </p:txBody>
      </p:sp>
      <p:pic>
        <p:nvPicPr>
          <p:cNvPr id="12292" name="Picture 4">
            <a:extLst>
              <a:ext uri="{FF2B5EF4-FFF2-40B4-BE49-F238E27FC236}">
                <a16:creationId xmlns:a16="http://schemas.microsoft.com/office/drawing/2014/main" id="{C45E534F-8D9B-78B3-B74F-D155589F3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1293813"/>
            <a:ext cx="5295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a:extLst>
              <a:ext uri="{FF2B5EF4-FFF2-40B4-BE49-F238E27FC236}">
                <a16:creationId xmlns:a16="http://schemas.microsoft.com/office/drawing/2014/main" id="{53AB84C2-C784-D846-B328-5D844EEA2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2657475"/>
            <a:ext cx="61595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8">
            <a:extLst>
              <a:ext uri="{FF2B5EF4-FFF2-40B4-BE49-F238E27FC236}">
                <a16:creationId xmlns:a16="http://schemas.microsoft.com/office/drawing/2014/main" id="{63052D89-E233-83EA-C1AF-2289838EA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 y="6991350"/>
            <a:ext cx="61595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03186120-AC45-83AE-5BB6-1E321ED5975C}"/>
              </a:ext>
            </a:extLst>
          </p:cNvPr>
          <p:cNvSpPr>
            <a:spLocks noGrp="1" noChangeArrowheads="1"/>
          </p:cNvSpPr>
          <p:nvPr>
            <p:ph type="title"/>
          </p:nvPr>
        </p:nvSpPr>
        <p:spPr>
          <a:xfrm>
            <a:off x="906463" y="138113"/>
            <a:ext cx="5045075" cy="517525"/>
          </a:xfrm>
        </p:spPr>
        <p:txBody>
          <a:bodyPr rtlCol="0">
            <a:normAutofit/>
          </a:bodyPr>
          <a:lstStyle/>
          <a:p>
            <a:pPr fontAlgn="auto">
              <a:spcAft>
                <a:spcPts val="0"/>
              </a:spcAft>
              <a:defRPr/>
            </a:pPr>
            <a:r>
              <a:rPr lang="en-IN" altLang="en-US" sz="1788" dirty="0"/>
              <a:t>4.Arranging the diseases in the alphabetical order.</a:t>
            </a:r>
          </a:p>
        </p:txBody>
      </p:sp>
      <p:sp>
        <p:nvSpPr>
          <p:cNvPr id="7" name="Content Placeholder 6">
            <a:extLst>
              <a:ext uri="{FF2B5EF4-FFF2-40B4-BE49-F238E27FC236}">
                <a16:creationId xmlns:a16="http://schemas.microsoft.com/office/drawing/2014/main" id="{3C2B8B87-8D12-426B-9EC2-B51091D2A28A}"/>
              </a:ext>
            </a:extLst>
          </p:cNvPr>
          <p:cNvSpPr>
            <a:spLocks noGrp="1"/>
          </p:cNvSpPr>
          <p:nvPr>
            <p:ph idx="1"/>
          </p:nvPr>
        </p:nvSpPr>
        <p:spPr>
          <a:xfrm>
            <a:off x="858838" y="627063"/>
            <a:ext cx="5045075" cy="9140825"/>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5.Dropping the symptoms from 7 to 17 through the columns.</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6.Storing the dataset in dataset final.</a:t>
            </a:r>
          </a:p>
        </p:txBody>
      </p:sp>
      <p:pic>
        <p:nvPicPr>
          <p:cNvPr id="13316" name="Picture 8">
            <a:extLst>
              <a:ext uri="{FF2B5EF4-FFF2-40B4-BE49-F238E27FC236}">
                <a16:creationId xmlns:a16="http://schemas.microsoft.com/office/drawing/2014/main" id="{E036ED0A-17D1-44D4-D041-09CE92BDB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655638"/>
            <a:ext cx="4949825"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2">
            <a:extLst>
              <a:ext uri="{FF2B5EF4-FFF2-40B4-BE49-F238E27FC236}">
                <a16:creationId xmlns:a16="http://schemas.microsoft.com/office/drawing/2014/main" id="{E5DD93F4-9572-5A8E-55F0-7902E1DB1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3567113"/>
            <a:ext cx="59182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4">
            <a:extLst>
              <a:ext uri="{FF2B5EF4-FFF2-40B4-BE49-F238E27FC236}">
                <a16:creationId xmlns:a16="http://schemas.microsoft.com/office/drawing/2014/main" id="{758322F2-2BA8-042F-0274-591471ECE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6827838"/>
            <a:ext cx="6450012"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B80EDCC-CA0B-F214-158A-0F2CC3926CD1}"/>
              </a:ext>
            </a:extLst>
          </p:cNvPr>
          <p:cNvSpPr>
            <a:spLocks noGrp="1" noChangeArrowheads="1"/>
          </p:cNvSpPr>
          <p:nvPr>
            <p:ph type="title"/>
          </p:nvPr>
        </p:nvSpPr>
        <p:spPr>
          <a:xfrm>
            <a:off x="774700" y="385763"/>
            <a:ext cx="5038725" cy="277812"/>
          </a:xfrm>
        </p:spPr>
        <p:txBody>
          <a:bodyPr rtlCol="0">
            <a:normAutofit fontScale="90000"/>
          </a:bodyPr>
          <a:lstStyle/>
          <a:p>
            <a:pPr fontAlgn="auto">
              <a:spcAft>
                <a:spcPts val="0"/>
              </a:spcAft>
              <a:defRPr/>
            </a:pPr>
            <a:r>
              <a:rPr lang="en-IN" altLang="en-US" sz="1788" dirty="0"/>
              <a:t>7.Removing unnamed from the dataset.</a:t>
            </a:r>
          </a:p>
        </p:txBody>
      </p:sp>
      <p:sp>
        <p:nvSpPr>
          <p:cNvPr id="3" name="Content Placeholder 2">
            <a:extLst>
              <a:ext uri="{FF2B5EF4-FFF2-40B4-BE49-F238E27FC236}">
                <a16:creationId xmlns:a16="http://schemas.microsoft.com/office/drawing/2014/main" id="{F908C1B8-29A5-B3BC-8401-B204754527C0}"/>
              </a:ext>
            </a:extLst>
          </p:cNvPr>
          <p:cNvSpPr>
            <a:spLocks noGrp="1"/>
          </p:cNvSpPr>
          <p:nvPr>
            <p:ph idx="1"/>
          </p:nvPr>
        </p:nvSpPr>
        <p:spPr>
          <a:xfrm>
            <a:off x="877888" y="819150"/>
            <a:ext cx="5045075" cy="8977313"/>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8.Final dataset of the disease is stored.</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9.Importing the libraries and warnings.</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14340" name="Picture 4">
            <a:extLst>
              <a:ext uri="{FF2B5EF4-FFF2-40B4-BE49-F238E27FC236}">
                <a16:creationId xmlns:a16="http://schemas.microsoft.com/office/drawing/2014/main" id="{C363CB9C-527B-CCF5-B7B0-1F3ADFA71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 y="881063"/>
            <a:ext cx="665162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a:extLst>
              <a:ext uri="{FF2B5EF4-FFF2-40B4-BE49-F238E27FC236}">
                <a16:creationId xmlns:a16="http://schemas.microsoft.com/office/drawing/2014/main" id="{1CFAA00B-0317-DD8C-3F86-89144F4B5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4238"/>
            <a:ext cx="685800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0">
            <a:extLst>
              <a:ext uri="{FF2B5EF4-FFF2-40B4-BE49-F238E27FC236}">
                <a16:creationId xmlns:a16="http://schemas.microsoft.com/office/drawing/2014/main" id="{94D258C9-1AF5-4A19-665A-1ACFC0868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 y="5486401"/>
            <a:ext cx="6783388"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39BD4E51-C794-63D1-4676-ED523FA911AF}"/>
              </a:ext>
            </a:extLst>
          </p:cNvPr>
          <p:cNvSpPr>
            <a:spLocks noGrp="1" noChangeArrowheads="1"/>
          </p:cNvSpPr>
          <p:nvPr>
            <p:ph type="title"/>
          </p:nvPr>
        </p:nvSpPr>
        <p:spPr>
          <a:xfrm>
            <a:off x="755650" y="188913"/>
            <a:ext cx="5503863" cy="566737"/>
          </a:xfrm>
        </p:spPr>
        <p:txBody>
          <a:bodyPr rtlCol="0">
            <a:normAutofit/>
          </a:bodyPr>
          <a:lstStyle/>
          <a:p>
            <a:pPr fontAlgn="auto">
              <a:spcAft>
                <a:spcPts val="0"/>
              </a:spcAft>
              <a:defRPr/>
            </a:pPr>
            <a:r>
              <a:rPr lang="en-IN" altLang="en-US" sz="1788" dirty="0"/>
              <a:t>10.Capitalizing the precautions.</a:t>
            </a:r>
          </a:p>
        </p:txBody>
      </p:sp>
      <p:sp>
        <p:nvSpPr>
          <p:cNvPr id="3" name="Content Placeholder 2">
            <a:extLst>
              <a:ext uri="{FF2B5EF4-FFF2-40B4-BE49-F238E27FC236}">
                <a16:creationId xmlns:a16="http://schemas.microsoft.com/office/drawing/2014/main" id="{48F2278D-9249-F4A0-79A8-30235575367E}"/>
              </a:ext>
            </a:extLst>
          </p:cNvPr>
          <p:cNvSpPr>
            <a:spLocks noGrp="1"/>
          </p:cNvSpPr>
          <p:nvPr>
            <p:ph idx="1"/>
          </p:nvPr>
        </p:nvSpPr>
        <p:spPr>
          <a:xfrm>
            <a:off x="796925" y="755650"/>
            <a:ext cx="5046663" cy="8961438"/>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11.Arranging the precautions in the alphabetical order.</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15364" name="Picture 4">
            <a:extLst>
              <a:ext uri="{FF2B5EF4-FFF2-40B4-BE49-F238E27FC236}">
                <a16:creationId xmlns:a16="http://schemas.microsoft.com/office/drawing/2014/main" id="{34CC686A-1471-0DB7-9048-E7C11378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97" y="836612"/>
            <a:ext cx="5929729"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6">
            <a:extLst>
              <a:ext uri="{FF2B5EF4-FFF2-40B4-BE49-F238E27FC236}">
                <a16:creationId xmlns:a16="http://schemas.microsoft.com/office/drawing/2014/main" id="{064B3526-AB92-8BEC-DE5A-0A76BF777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97" y="4851323"/>
            <a:ext cx="5979562" cy="354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D026E20-BF4B-910A-396D-7195C04FAE5E}"/>
              </a:ext>
            </a:extLst>
          </p:cNvPr>
          <p:cNvSpPr>
            <a:spLocks noGrp="1" noChangeArrowheads="1"/>
          </p:cNvSpPr>
          <p:nvPr>
            <p:ph type="title"/>
          </p:nvPr>
        </p:nvSpPr>
        <p:spPr>
          <a:xfrm>
            <a:off x="906463" y="87313"/>
            <a:ext cx="5045075" cy="528637"/>
          </a:xfrm>
        </p:spPr>
        <p:txBody>
          <a:bodyPr rtlCol="0">
            <a:normAutofit/>
          </a:bodyPr>
          <a:lstStyle/>
          <a:p>
            <a:pPr fontAlgn="auto">
              <a:spcAft>
                <a:spcPts val="0"/>
              </a:spcAft>
              <a:defRPr/>
            </a:pPr>
            <a:r>
              <a:rPr lang="en-IN" altLang="en-US" sz="1788" dirty="0"/>
              <a:t>12.Storing the precautions to final dataset.</a:t>
            </a:r>
          </a:p>
        </p:txBody>
      </p:sp>
      <p:sp>
        <p:nvSpPr>
          <p:cNvPr id="3" name="Content Placeholder 2">
            <a:extLst>
              <a:ext uri="{FF2B5EF4-FFF2-40B4-BE49-F238E27FC236}">
                <a16:creationId xmlns:a16="http://schemas.microsoft.com/office/drawing/2014/main" id="{53CFE6CC-5174-C973-22A8-099698ADF516}"/>
              </a:ext>
            </a:extLst>
          </p:cNvPr>
          <p:cNvSpPr>
            <a:spLocks noGrp="1"/>
          </p:cNvSpPr>
          <p:nvPr>
            <p:ph idx="1"/>
          </p:nvPr>
        </p:nvSpPr>
        <p:spPr>
          <a:xfrm>
            <a:off x="793750" y="644525"/>
            <a:ext cx="5246688" cy="8988425"/>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13.Removing the unnamed from the precautions dataset.</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14.Stored final dataset.</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16388" name="Picture 4">
            <a:extLst>
              <a:ext uri="{FF2B5EF4-FFF2-40B4-BE49-F238E27FC236}">
                <a16:creationId xmlns:a16="http://schemas.microsoft.com/office/drawing/2014/main" id="{67E22CEB-E754-95A0-043C-345BFFA88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09576"/>
            <a:ext cx="6857999"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a:extLst>
              <a:ext uri="{FF2B5EF4-FFF2-40B4-BE49-F238E27FC236}">
                <a16:creationId xmlns:a16="http://schemas.microsoft.com/office/drawing/2014/main" id="{A562BF10-E629-ECDA-3DC7-92CC7344B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4105251"/>
            <a:ext cx="6857998"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8">
            <a:extLst>
              <a:ext uri="{FF2B5EF4-FFF2-40B4-BE49-F238E27FC236}">
                <a16:creationId xmlns:a16="http://schemas.microsoft.com/office/drawing/2014/main" id="{FD2E6F83-8FA0-CF1A-13C7-858C05194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205663"/>
            <a:ext cx="685799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79D912D6-1092-7541-D529-9A70063DF450}"/>
              </a:ext>
            </a:extLst>
          </p:cNvPr>
          <p:cNvSpPr>
            <a:spLocks noGrp="1" noChangeArrowheads="1"/>
          </p:cNvSpPr>
          <p:nvPr>
            <p:ph type="title"/>
          </p:nvPr>
        </p:nvSpPr>
        <p:spPr>
          <a:xfrm>
            <a:off x="906463" y="136525"/>
            <a:ext cx="5045075" cy="542925"/>
          </a:xfrm>
        </p:spPr>
        <p:txBody>
          <a:bodyPr rtlCol="0">
            <a:normAutofit/>
          </a:bodyPr>
          <a:lstStyle/>
          <a:p>
            <a:pPr fontAlgn="auto">
              <a:spcAft>
                <a:spcPts val="0"/>
              </a:spcAft>
              <a:defRPr/>
            </a:pPr>
            <a:r>
              <a:rPr lang="en-IN" altLang="en-US" sz="1788" dirty="0"/>
              <a:t>15.Importing the libraries and warnings.</a:t>
            </a:r>
          </a:p>
        </p:txBody>
      </p:sp>
      <p:sp>
        <p:nvSpPr>
          <p:cNvPr id="3" name="Content Placeholder 2">
            <a:extLst>
              <a:ext uri="{FF2B5EF4-FFF2-40B4-BE49-F238E27FC236}">
                <a16:creationId xmlns:a16="http://schemas.microsoft.com/office/drawing/2014/main" id="{CB1F411E-C5AB-4375-60B8-3C3499A26B1D}"/>
              </a:ext>
            </a:extLst>
          </p:cNvPr>
          <p:cNvSpPr>
            <a:spLocks noGrp="1"/>
          </p:cNvSpPr>
          <p:nvPr>
            <p:ph idx="1"/>
          </p:nvPr>
        </p:nvSpPr>
        <p:spPr>
          <a:xfrm>
            <a:off x="717550" y="679450"/>
            <a:ext cx="5045075" cy="8742363"/>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16.Capitalize the description.</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17.Arranging the description in alphabetical order.</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17412" name="Picture 4">
            <a:extLst>
              <a:ext uri="{FF2B5EF4-FFF2-40B4-BE49-F238E27FC236}">
                <a16:creationId xmlns:a16="http://schemas.microsoft.com/office/drawing/2014/main" id="{7BBECA70-DEF0-4F41-3780-9B3B3BC0D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1" y="696888"/>
            <a:ext cx="6858000"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a:extLst>
              <a:ext uri="{FF2B5EF4-FFF2-40B4-BE49-F238E27FC236}">
                <a16:creationId xmlns:a16="http://schemas.microsoft.com/office/drawing/2014/main" id="{6EAE49E2-FD1E-A40A-8096-A0EC4611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 y="3389314"/>
            <a:ext cx="6857999" cy="213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a:extLst>
              <a:ext uri="{FF2B5EF4-FFF2-40B4-BE49-F238E27FC236}">
                <a16:creationId xmlns:a16="http://schemas.microsoft.com/office/drawing/2014/main" id="{FFD3EE58-C957-CDF5-DD28-B03B67CC0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81736"/>
            <a:ext cx="685800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F283A18-44D9-3952-AF46-51503B27264E}"/>
              </a:ext>
            </a:extLst>
          </p:cNvPr>
          <p:cNvSpPr>
            <a:spLocks noGrp="1" noChangeArrowheads="1"/>
          </p:cNvSpPr>
          <p:nvPr>
            <p:ph type="title"/>
          </p:nvPr>
        </p:nvSpPr>
        <p:spPr>
          <a:xfrm>
            <a:off x="806450" y="201613"/>
            <a:ext cx="5145088" cy="617537"/>
          </a:xfrm>
        </p:spPr>
        <p:txBody>
          <a:bodyPr rtlCol="0">
            <a:normAutofit/>
          </a:bodyPr>
          <a:lstStyle/>
          <a:p>
            <a:pPr fontAlgn="auto">
              <a:spcAft>
                <a:spcPts val="0"/>
              </a:spcAft>
              <a:defRPr/>
            </a:pPr>
            <a:r>
              <a:rPr lang="en-IN" altLang="en-US" sz="1788" dirty="0"/>
              <a:t>18.Storing final description dataset.</a:t>
            </a:r>
          </a:p>
        </p:txBody>
      </p:sp>
      <p:sp>
        <p:nvSpPr>
          <p:cNvPr id="3" name="Content Placeholder 2">
            <a:extLst>
              <a:ext uri="{FF2B5EF4-FFF2-40B4-BE49-F238E27FC236}">
                <a16:creationId xmlns:a16="http://schemas.microsoft.com/office/drawing/2014/main" id="{3422119B-4B27-F040-751D-BBDB0F4034BD}"/>
              </a:ext>
            </a:extLst>
          </p:cNvPr>
          <p:cNvSpPr>
            <a:spLocks noGrp="1"/>
          </p:cNvSpPr>
          <p:nvPr>
            <p:ph idx="1"/>
          </p:nvPr>
        </p:nvSpPr>
        <p:spPr>
          <a:xfrm>
            <a:off x="906463" y="819150"/>
            <a:ext cx="5045075" cy="8885238"/>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19.Removing the Unnamed axis.</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20.Stored final dataset of description.</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18436" name="Picture 4">
            <a:extLst>
              <a:ext uri="{FF2B5EF4-FFF2-40B4-BE49-F238E27FC236}">
                <a16:creationId xmlns:a16="http://schemas.microsoft.com/office/drawing/2014/main" id="{481E17EC-A9EA-9486-E764-FE121576C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7590"/>
            <a:ext cx="6858000" cy="24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a:extLst>
              <a:ext uri="{FF2B5EF4-FFF2-40B4-BE49-F238E27FC236}">
                <a16:creationId xmlns:a16="http://schemas.microsoft.com/office/drawing/2014/main" id="{2E95C4E9-0C90-C98A-E173-2123D4A8A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67028"/>
            <a:ext cx="6858000" cy="27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8">
            <a:extLst>
              <a:ext uri="{FF2B5EF4-FFF2-40B4-BE49-F238E27FC236}">
                <a16:creationId xmlns:a16="http://schemas.microsoft.com/office/drawing/2014/main" id="{59A08C0B-29D2-2E65-5ABD-5D8AC0F6D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87992"/>
            <a:ext cx="68580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84FEB8DF-354D-F5EF-5058-6E528B1E081E}"/>
              </a:ext>
            </a:extLst>
          </p:cNvPr>
          <p:cNvSpPr>
            <a:spLocks noGrp="1" noChangeArrowheads="1"/>
          </p:cNvSpPr>
          <p:nvPr>
            <p:ph type="title"/>
          </p:nvPr>
        </p:nvSpPr>
        <p:spPr>
          <a:xfrm>
            <a:off x="906463" y="127000"/>
            <a:ext cx="4860925" cy="452438"/>
          </a:xfrm>
        </p:spPr>
        <p:txBody>
          <a:bodyPr rtlCol="0">
            <a:normAutofit/>
          </a:bodyPr>
          <a:lstStyle/>
          <a:p>
            <a:pPr fontAlgn="auto">
              <a:spcAft>
                <a:spcPts val="0"/>
              </a:spcAft>
              <a:defRPr/>
            </a:pPr>
            <a:r>
              <a:rPr lang="en-IN" altLang="en-US" sz="1788" dirty="0"/>
              <a:t>21.Printing all diseases which are unique as array.</a:t>
            </a:r>
          </a:p>
        </p:txBody>
      </p:sp>
      <p:sp>
        <p:nvSpPr>
          <p:cNvPr id="3" name="Content Placeholder 2">
            <a:extLst>
              <a:ext uri="{FF2B5EF4-FFF2-40B4-BE49-F238E27FC236}">
                <a16:creationId xmlns:a16="http://schemas.microsoft.com/office/drawing/2014/main" id="{3F129A82-9AA0-A871-AD6C-5C350B32022C}"/>
              </a:ext>
            </a:extLst>
          </p:cNvPr>
          <p:cNvSpPr>
            <a:spLocks noGrp="1"/>
          </p:cNvSpPr>
          <p:nvPr>
            <p:ph idx="1"/>
          </p:nvPr>
        </p:nvSpPr>
        <p:spPr>
          <a:xfrm>
            <a:off x="798513" y="579438"/>
            <a:ext cx="5272087" cy="9326562"/>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22.Showing all the diseases one by one placing in the code.</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23.Importing the libraries from the decision tree regression.</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24.Removing unnamed axis.</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25.Replacing ‘NaN’  by  ‘no’  in the symptoms.</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19460" name="Picture 4">
            <a:extLst>
              <a:ext uri="{FF2B5EF4-FFF2-40B4-BE49-F238E27FC236}">
                <a16:creationId xmlns:a16="http://schemas.microsoft.com/office/drawing/2014/main" id="{416B53F6-62E3-9CFC-81AA-2496AA1E3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59190"/>
            <a:ext cx="68580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a:extLst>
              <a:ext uri="{FF2B5EF4-FFF2-40B4-BE49-F238E27FC236}">
                <a16:creationId xmlns:a16="http://schemas.microsoft.com/office/drawing/2014/main" id="{F7D4C4E9-73C0-6960-14EA-7AC2173C4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03663"/>
            <a:ext cx="6857999"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a:extLst>
              <a:ext uri="{FF2B5EF4-FFF2-40B4-BE49-F238E27FC236}">
                <a16:creationId xmlns:a16="http://schemas.microsoft.com/office/drawing/2014/main" id="{6CFB2A60-170E-0311-4243-5939CA0EE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68586"/>
            <a:ext cx="68580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
            <a:extLst>
              <a:ext uri="{FF2B5EF4-FFF2-40B4-BE49-F238E27FC236}">
                <a16:creationId xmlns:a16="http://schemas.microsoft.com/office/drawing/2014/main" id="{F306A2EF-F734-EBFF-850D-FA0CC00C3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913688"/>
            <a:ext cx="68580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2">
            <a:extLst>
              <a:ext uri="{FF2B5EF4-FFF2-40B4-BE49-F238E27FC236}">
                <a16:creationId xmlns:a16="http://schemas.microsoft.com/office/drawing/2014/main" id="{D2B614DA-32AA-C60E-252E-99F48F9A9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892" y="8901104"/>
            <a:ext cx="6070600" cy="65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6208-FEF9-6A82-4EF4-5614B5E8DA79}"/>
              </a:ext>
            </a:extLst>
          </p:cNvPr>
          <p:cNvSpPr>
            <a:spLocks noGrp="1"/>
          </p:cNvSpPr>
          <p:nvPr>
            <p:ph type="title"/>
          </p:nvPr>
        </p:nvSpPr>
        <p:spPr>
          <a:xfrm>
            <a:off x="906463" y="127000"/>
            <a:ext cx="5045075" cy="452438"/>
          </a:xfrm>
        </p:spPr>
        <p:txBody>
          <a:bodyPr rtlCol="0">
            <a:normAutofit fontScale="90000"/>
          </a:bodyPr>
          <a:lstStyle/>
          <a:p>
            <a:pPr defTabSz="584924" fontAlgn="auto">
              <a:spcAft>
                <a:spcPts val="0"/>
              </a:spcAft>
              <a:defRPr/>
            </a:pPr>
            <a:r>
              <a:rPr lang="en-IN" sz="1788" dirty="0"/>
              <a:t>26.Importing the LabelEncoder to transform the diseases.</a:t>
            </a:r>
          </a:p>
        </p:txBody>
      </p:sp>
      <p:sp>
        <p:nvSpPr>
          <p:cNvPr id="11" name="Content Placeholder 10">
            <a:extLst>
              <a:ext uri="{FF2B5EF4-FFF2-40B4-BE49-F238E27FC236}">
                <a16:creationId xmlns:a16="http://schemas.microsoft.com/office/drawing/2014/main" id="{DB5145F9-6A00-E41A-1100-5952EC7EC5FC}"/>
              </a:ext>
            </a:extLst>
          </p:cNvPr>
          <p:cNvSpPr>
            <a:spLocks noGrp="1"/>
          </p:cNvSpPr>
          <p:nvPr>
            <p:ph idx="1"/>
          </p:nvPr>
        </p:nvSpPr>
        <p:spPr>
          <a:xfrm>
            <a:off x="731838" y="579438"/>
            <a:ext cx="5470525" cy="9199562"/>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27.Dropping the diseases through the axis.</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28.Put Disease as lab.</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29.After dropping the diseases the dataset.Separting the diseases and symptoms. Here diseases are independent and symptoms are dependent.</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20484" name="Picture 12">
            <a:extLst>
              <a:ext uri="{FF2B5EF4-FFF2-40B4-BE49-F238E27FC236}">
                <a16:creationId xmlns:a16="http://schemas.microsoft.com/office/drawing/2014/main" id="{A1A543BB-9AEB-4B10-8DCA-912BA6DE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3738"/>
            <a:ext cx="68580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14">
            <a:extLst>
              <a:ext uri="{FF2B5EF4-FFF2-40B4-BE49-F238E27FC236}">
                <a16:creationId xmlns:a16="http://schemas.microsoft.com/office/drawing/2014/main" id="{D0B49743-625D-2ADF-7C90-796FFB297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62859"/>
            <a:ext cx="6858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6">
            <a:extLst>
              <a:ext uri="{FF2B5EF4-FFF2-40B4-BE49-F238E27FC236}">
                <a16:creationId xmlns:a16="http://schemas.microsoft.com/office/drawing/2014/main" id="{4C96753C-632E-82A8-3BA1-D886C083B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179219"/>
            <a:ext cx="6858000" cy="458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8">
            <a:extLst>
              <a:ext uri="{FF2B5EF4-FFF2-40B4-BE49-F238E27FC236}">
                <a16:creationId xmlns:a16="http://schemas.microsoft.com/office/drawing/2014/main" id="{252E508C-4F74-F6CD-3D37-0608A48A3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708390"/>
            <a:ext cx="67818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115DB7F-14A3-93DA-2B11-7776B8F3A838}"/>
              </a:ext>
            </a:extLst>
          </p:cNvPr>
          <p:cNvSpPr>
            <a:spLocks noGrp="1" noChangeArrowheads="1"/>
          </p:cNvSpPr>
          <p:nvPr>
            <p:ph type="title"/>
          </p:nvPr>
        </p:nvSpPr>
        <p:spPr>
          <a:xfrm>
            <a:off x="746125" y="236538"/>
            <a:ext cx="5316538" cy="1196975"/>
          </a:xfrm>
        </p:spPr>
        <p:txBody>
          <a:bodyPr rtlCol="0">
            <a:normAutofit/>
          </a:bodyPr>
          <a:lstStyle/>
          <a:p>
            <a:pPr fontAlgn="auto">
              <a:spcAft>
                <a:spcPts val="0"/>
              </a:spcAft>
              <a:defRPr/>
            </a:pPr>
            <a:r>
              <a:rPr lang="en-IN" altLang="en-US" sz="1788" dirty="0"/>
              <a:t>30.Testing and training the dataset by importing the sklearn model selection and train test split.</a:t>
            </a:r>
          </a:p>
        </p:txBody>
      </p:sp>
      <p:sp>
        <p:nvSpPr>
          <p:cNvPr id="3" name="Content Placeholder 2">
            <a:extLst>
              <a:ext uri="{FF2B5EF4-FFF2-40B4-BE49-F238E27FC236}">
                <a16:creationId xmlns:a16="http://schemas.microsoft.com/office/drawing/2014/main" id="{FC6AED12-9FC8-11F6-C0C9-35CD18A0F992}"/>
              </a:ext>
            </a:extLst>
          </p:cNvPr>
          <p:cNvSpPr>
            <a:spLocks noGrp="1"/>
          </p:cNvSpPr>
          <p:nvPr>
            <p:ph idx="1"/>
          </p:nvPr>
        </p:nvSpPr>
        <p:spPr>
          <a:xfrm>
            <a:off x="795338" y="1373188"/>
            <a:ext cx="5562600" cy="7637462"/>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31.We use onehotencoder to fit the disease datatype into ohe.</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32. Making the pipeline through the column transformer from decision tree regressor.</a:t>
            </a:r>
          </a:p>
        </p:txBody>
      </p:sp>
      <p:pic>
        <p:nvPicPr>
          <p:cNvPr id="21508" name="Picture 4">
            <a:extLst>
              <a:ext uri="{FF2B5EF4-FFF2-40B4-BE49-F238E27FC236}">
                <a16:creationId xmlns:a16="http://schemas.microsoft.com/office/drawing/2014/main" id="{6BA49CCA-1695-C464-4CCB-47C244515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42666"/>
            <a:ext cx="6858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a:extLst>
              <a:ext uri="{FF2B5EF4-FFF2-40B4-BE49-F238E27FC236}">
                <a16:creationId xmlns:a16="http://schemas.microsoft.com/office/drawing/2014/main" id="{FF6AAE08-4137-DEF2-6B26-FD3DFFEB5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68079"/>
            <a:ext cx="6858000" cy="141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0">
            <a:extLst>
              <a:ext uri="{FF2B5EF4-FFF2-40B4-BE49-F238E27FC236}">
                <a16:creationId xmlns:a16="http://schemas.microsoft.com/office/drawing/2014/main" id="{89A5B022-4ACB-5EDE-C32C-C8A66F34A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20354"/>
            <a:ext cx="689610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2">
            <a:extLst>
              <a:ext uri="{FF2B5EF4-FFF2-40B4-BE49-F238E27FC236}">
                <a16:creationId xmlns:a16="http://schemas.microsoft.com/office/drawing/2014/main" id="{AC6BD8F2-9BC4-E091-43CE-D94FD4311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95" y="7869730"/>
            <a:ext cx="6607597" cy="77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a:extLst>
              <a:ext uri="{FF2B5EF4-FFF2-40B4-BE49-F238E27FC236}">
                <a16:creationId xmlns:a16="http://schemas.microsoft.com/office/drawing/2014/main" id="{E4236EF2-7693-73F6-801F-D4001A19187A}"/>
              </a:ext>
            </a:extLst>
          </p:cNvPr>
          <p:cNvSpPr>
            <a:spLocks noChangeArrowheads="1"/>
          </p:cNvSpPr>
          <p:nvPr/>
        </p:nvSpPr>
        <p:spPr bwMode="auto">
          <a:xfrm>
            <a:off x="911225" y="1195388"/>
            <a:ext cx="5064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IN" altLang="en-US" sz="3200" b="1">
                <a:latin typeface="Times New Roman" panose="02020603050405020304" pitchFamily="18" charset="0"/>
                <a:ea typeface="STLiti"/>
                <a:cs typeface="Times New Roman" panose="02020603050405020304" pitchFamily="18" charset="0"/>
              </a:rPr>
              <a:t>Advanced Academic Center</a:t>
            </a:r>
          </a:p>
        </p:txBody>
      </p:sp>
      <p:sp>
        <p:nvSpPr>
          <p:cNvPr id="4099" name="Rectangle 9">
            <a:extLst>
              <a:ext uri="{FF2B5EF4-FFF2-40B4-BE49-F238E27FC236}">
                <a16:creationId xmlns:a16="http://schemas.microsoft.com/office/drawing/2014/main" id="{C232D978-7553-33B6-818C-4DE324973112}"/>
              </a:ext>
            </a:extLst>
          </p:cNvPr>
          <p:cNvSpPr>
            <a:spLocks noChangeArrowheads="1"/>
          </p:cNvSpPr>
          <p:nvPr/>
        </p:nvSpPr>
        <p:spPr bwMode="auto">
          <a:xfrm>
            <a:off x="234950" y="1700213"/>
            <a:ext cx="6388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IN" altLang="en-US" sz="1400" b="1">
                <a:latin typeface="Times New Roman" panose="02020603050405020304" pitchFamily="18" charset="0"/>
                <a:ea typeface="STLiti"/>
                <a:cs typeface="Times New Roman" panose="02020603050405020304" pitchFamily="18" charset="0"/>
              </a:rPr>
              <a:t>  ( A Center For Inter-Disciplinary Research )</a:t>
            </a:r>
            <a:endParaRPr lang="en-US" altLang="en-US" sz="1400" b="1">
              <a:latin typeface="Times New Roman" panose="02020603050405020304" pitchFamily="18" charset="0"/>
              <a:ea typeface="STLiti"/>
              <a:cs typeface="Times New Roman" panose="02020603050405020304" pitchFamily="18" charset="0"/>
            </a:endParaRPr>
          </a:p>
        </p:txBody>
      </p:sp>
      <p:sp>
        <p:nvSpPr>
          <p:cNvPr id="11" name="Rectangle 10">
            <a:extLst>
              <a:ext uri="{FF2B5EF4-FFF2-40B4-BE49-F238E27FC236}">
                <a16:creationId xmlns:a16="http://schemas.microsoft.com/office/drawing/2014/main" id="{E874AD5D-4E01-5A9D-16E6-3E458201BCDA}"/>
              </a:ext>
            </a:extLst>
          </p:cNvPr>
          <p:cNvSpPr/>
          <p:nvPr/>
        </p:nvSpPr>
        <p:spPr>
          <a:xfrm>
            <a:off x="775848" y="2626195"/>
            <a:ext cx="5334475" cy="954107"/>
          </a:xfrm>
          <a:prstGeom prst="rect">
            <a:avLst/>
          </a:prstGeom>
        </p:spPr>
        <p:txBody>
          <a:bodyPr>
            <a:spAutoFit/>
          </a:bodyPr>
          <a:lstStyle/>
          <a:p>
            <a:pPr algn="ctr" eaLnBrk="1" fontAlgn="auto" hangingPunct="1">
              <a:spcBef>
                <a:spcPts val="0"/>
              </a:spcBef>
              <a:spcAft>
                <a:spcPts val="0"/>
              </a:spcAft>
              <a:defRPr/>
            </a:pPr>
            <a:r>
              <a:rPr lang="en-US" sz="1400" dirty="0">
                <a:latin typeface="Times New Roman" panose="02020603050405020304" pitchFamily="18" charset="0"/>
                <a:cs typeface="Times New Roman" panose="02020603050405020304" pitchFamily="18" charset="0"/>
              </a:rPr>
              <a:t>This is to certify that the project titled</a:t>
            </a:r>
          </a:p>
          <a:p>
            <a:pPr algn="ctr" eaLnBrk="1" fontAlgn="auto" hangingPunct="1">
              <a:spcBef>
                <a:spcPts val="0"/>
              </a:spcBef>
              <a:spcAft>
                <a:spcPts val="0"/>
              </a:spcAft>
              <a:defRPr/>
            </a:pPr>
            <a:r>
              <a:rPr lang="en-US" sz="2600" b="1" dirty="0">
                <a:latin typeface="Times New Roman" panose="02020603050405020304" pitchFamily="18" charset="0"/>
                <a:cs typeface="Times New Roman" panose="02020603050405020304" pitchFamily="18" charset="0"/>
              </a:rPr>
              <a:t> </a:t>
            </a:r>
          </a:p>
          <a:p>
            <a:pPr algn="just" eaLnBrk="1" fontAlgn="auto" hangingPunct="1">
              <a:spcBef>
                <a:spcPts val="0"/>
              </a:spcBef>
              <a:spcAft>
                <a:spcPts val="0"/>
              </a:spcAft>
              <a:defRPr/>
            </a:pPr>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PREDICTION OF DISEASES</a:t>
            </a:r>
            <a:r>
              <a:rPr lang="en-US" sz="1400" b="1" dirty="0">
                <a:latin typeface="Times New Roman" panose="02020603050405020304" pitchFamily="18" charset="0"/>
                <a:cs typeface="Times New Roman" panose="02020603050405020304" pitchFamily="18" charset="0"/>
              </a:rPr>
              <a:t>”</a:t>
            </a:r>
            <a:endParaRPr lang="en-SG" sz="140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mn-lt"/>
            </a:endParaRPr>
          </a:p>
        </p:txBody>
      </p:sp>
      <p:sp>
        <p:nvSpPr>
          <p:cNvPr id="4101" name="Rectangle 11">
            <a:extLst>
              <a:ext uri="{FF2B5EF4-FFF2-40B4-BE49-F238E27FC236}">
                <a16:creationId xmlns:a16="http://schemas.microsoft.com/office/drawing/2014/main" id="{6BE921FD-D341-5784-F9A1-82719CFA08F4}"/>
              </a:ext>
            </a:extLst>
          </p:cNvPr>
          <p:cNvSpPr>
            <a:spLocks noChangeArrowheads="1"/>
          </p:cNvSpPr>
          <p:nvPr/>
        </p:nvSpPr>
        <p:spPr bwMode="auto">
          <a:xfrm>
            <a:off x="417513" y="3635375"/>
            <a:ext cx="60229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2400">
              <a:latin typeface="Times New Roman" panose="02020603050405020304" pitchFamily="18" charset="0"/>
              <a:cs typeface="Times New Roman" panose="02020603050405020304" pitchFamily="18" charset="0"/>
            </a:endParaRPr>
          </a:p>
          <a:p>
            <a:pPr algn="ctr" eaLnBrk="1" hangingPunct="1"/>
            <a:br>
              <a:rPr lang="en-US" altLang="en-US" sz="2400">
                <a:latin typeface="Times New Roman" panose="02020603050405020304" pitchFamily="18" charset="0"/>
                <a:cs typeface="Times New Roman" panose="02020603050405020304" pitchFamily="18" charset="0"/>
              </a:rPr>
            </a:br>
            <a:r>
              <a:rPr lang="en-US" altLang="en-US" sz="1200">
                <a:latin typeface="Times New Roman" panose="02020603050405020304" pitchFamily="18" charset="0"/>
                <a:cs typeface="Times New Roman" panose="02020603050405020304" pitchFamily="18" charset="0"/>
              </a:rPr>
              <a:t>is a bonafide work carried out by the following students in partial fulfilment of the requirements for Advanced Academic Center intern, submitted to the chair, A</a:t>
            </a:r>
            <a:r>
              <a:rPr lang="en-SG" altLang="en-US" sz="1200">
                <a:latin typeface="Times New Roman" panose="02020603050405020304" pitchFamily="18" charset="0"/>
                <a:cs typeface="Times New Roman" panose="02020603050405020304" pitchFamily="18" charset="0"/>
              </a:rPr>
              <a:t>AC </a:t>
            </a:r>
            <a:r>
              <a:rPr lang="en-US" altLang="en-US" sz="1200">
                <a:latin typeface="Times New Roman" panose="02020603050405020304" pitchFamily="18" charset="0"/>
                <a:cs typeface="Times New Roman" panose="02020603050405020304" pitchFamily="18" charset="0"/>
              </a:rPr>
              <a:t>during the academic year 2020-21.</a:t>
            </a:r>
          </a:p>
        </p:txBody>
      </p:sp>
      <p:pic>
        <p:nvPicPr>
          <p:cNvPr id="16" name="Picture 15" descr="A close up of a logo&#10;&#10;Description automatically generated">
            <a:extLst>
              <a:ext uri="{FF2B5EF4-FFF2-40B4-BE49-F238E27FC236}">
                <a16:creationId xmlns:a16="http://schemas.microsoft.com/office/drawing/2014/main" id="{9728DF17-E584-E426-85EA-8C2BD6A8EB74}"/>
              </a:ext>
            </a:extLst>
          </p:cNvPr>
          <p:cNvPicPr>
            <a:picLocks noChangeAspect="1"/>
          </p:cNvPicPr>
          <p:nvPr/>
        </p:nvPicPr>
        <p:blipFill>
          <a:blip r:embed="rId2" cstate="print"/>
          <a:stretch>
            <a:fillRect/>
          </a:stretch>
        </p:blipFill>
        <p:spPr>
          <a:xfrm>
            <a:off x="78440" y="124501"/>
            <a:ext cx="6701119" cy="9656997"/>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2" name="Table 2">
            <a:extLst>
              <a:ext uri="{FF2B5EF4-FFF2-40B4-BE49-F238E27FC236}">
                <a16:creationId xmlns:a16="http://schemas.microsoft.com/office/drawing/2014/main" id="{89DADAB8-8FE7-1096-C600-8576F45593C2}"/>
              </a:ext>
            </a:extLst>
          </p:cNvPr>
          <p:cNvGraphicFramePr>
            <a:graphicFrameLocks noGrp="1"/>
          </p:cNvGraphicFramePr>
          <p:nvPr/>
        </p:nvGraphicFramePr>
        <p:xfrm>
          <a:off x="627063" y="5608638"/>
          <a:ext cx="5603875" cy="3101974"/>
        </p:xfrm>
        <a:graphic>
          <a:graphicData uri="http://schemas.openxmlformats.org/drawingml/2006/table">
            <a:tbl>
              <a:tblPr firstRow="1" bandRow="1">
                <a:tableStyleId>{5C22544A-7EE6-4342-B048-85BDC9FD1C3A}</a:tableStyleId>
              </a:tblPr>
              <a:tblGrid>
                <a:gridCol w="2281009">
                  <a:extLst>
                    <a:ext uri="{9D8B030D-6E8A-4147-A177-3AD203B41FA5}">
                      <a16:colId xmlns:a16="http://schemas.microsoft.com/office/drawing/2014/main" val="20000"/>
                    </a:ext>
                  </a:extLst>
                </a:gridCol>
                <a:gridCol w="1813882">
                  <a:extLst>
                    <a:ext uri="{9D8B030D-6E8A-4147-A177-3AD203B41FA5}">
                      <a16:colId xmlns:a16="http://schemas.microsoft.com/office/drawing/2014/main" val="20001"/>
                    </a:ext>
                  </a:extLst>
                </a:gridCol>
                <a:gridCol w="1508984">
                  <a:extLst>
                    <a:ext uri="{9D8B030D-6E8A-4147-A177-3AD203B41FA5}">
                      <a16:colId xmlns:a16="http://schemas.microsoft.com/office/drawing/2014/main" val="20002"/>
                    </a:ext>
                  </a:extLst>
                </a:gridCol>
              </a:tblGrid>
              <a:tr h="549499">
                <a:tc>
                  <a:txBody>
                    <a:bodyPr/>
                    <a:lstStyle/>
                    <a:p>
                      <a:pPr algn="ctr"/>
                      <a:r>
                        <a:rPr lang="en-SG" sz="1600" b="1" dirty="0">
                          <a:latin typeface="+mn-lt"/>
                        </a:rPr>
                        <a:t>NAME</a:t>
                      </a:r>
                    </a:p>
                  </a:txBody>
                  <a:tcPr marL="91444" marR="91444" marT="45725" marB="45725"/>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400" dirty="0"/>
                        <a:t>            </a:t>
                      </a:r>
                      <a:r>
                        <a:rPr lang="en-SG" sz="1600" b="1" dirty="0">
                          <a:latin typeface="+mn-lt"/>
                        </a:rPr>
                        <a:t>ROLL N0</a:t>
                      </a:r>
                    </a:p>
                    <a:p>
                      <a:endParaRPr lang="en-IN" sz="1400" dirty="0"/>
                    </a:p>
                  </a:txBody>
                  <a:tcPr marL="91444" marR="91444" marT="45725" marB="45725"/>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SG" sz="1600" b="1" dirty="0">
                          <a:latin typeface="+mn-lt"/>
                        </a:rPr>
                        <a:t>       BRANCH</a:t>
                      </a:r>
                    </a:p>
                    <a:p>
                      <a:endParaRPr lang="en-IN" sz="1400" dirty="0"/>
                    </a:p>
                  </a:txBody>
                  <a:tcPr marL="91444" marR="91444" marT="45725" marB="45725"/>
                </a:tc>
                <a:extLst>
                  <a:ext uri="{0D108BD9-81ED-4DB2-BD59-A6C34878D82A}">
                    <a16:rowId xmlns:a16="http://schemas.microsoft.com/office/drawing/2014/main" val="10000"/>
                  </a:ext>
                </a:extLst>
              </a:tr>
              <a:tr h="439423">
                <a:tc>
                  <a:txBody>
                    <a:bodyPr/>
                    <a:lstStyle/>
                    <a:p>
                      <a:r>
                        <a:rPr lang="en-IN" sz="1600" dirty="0">
                          <a:solidFill>
                            <a:schemeClr val="tx1"/>
                          </a:solidFill>
                          <a:latin typeface="Times New Roman" panose="02020603050405020304" pitchFamily="18" charset="0"/>
                          <a:cs typeface="Times New Roman" panose="02020603050405020304" pitchFamily="18" charset="0"/>
                        </a:rPr>
                        <a:t>THADURI AJITH</a:t>
                      </a:r>
                    </a:p>
                  </a:txBody>
                  <a:tcPr marL="91444" marR="91444" marT="45725" marB="45725"/>
                </a:tc>
                <a:tc>
                  <a:txBody>
                    <a:bodyPr/>
                    <a:lstStyle/>
                    <a:p>
                      <a:r>
                        <a:rPr lang="en-IN" sz="1600" dirty="0">
                          <a:latin typeface="Times New Roman" panose="02020603050405020304" pitchFamily="18" charset="0"/>
                          <a:cs typeface="Times New Roman" panose="02020603050405020304" pitchFamily="18" charset="0"/>
                        </a:rPr>
                        <a:t>     21241A1258</a:t>
                      </a:r>
                    </a:p>
                  </a:txBody>
                  <a:tcPr marL="91444" marR="91444" marT="45725" marB="45725"/>
                </a:tc>
                <a:tc>
                  <a:txBody>
                    <a:bodyPr/>
                    <a:lstStyle/>
                    <a:p>
                      <a:r>
                        <a:rPr lang="en-IN" sz="1600" dirty="0">
                          <a:latin typeface="Times New Roman" panose="02020603050405020304" pitchFamily="18" charset="0"/>
                          <a:cs typeface="Times New Roman" panose="02020603050405020304" pitchFamily="18" charset="0"/>
                        </a:rPr>
                        <a:t>           IT</a:t>
                      </a:r>
                    </a:p>
                  </a:txBody>
                  <a:tcPr marL="91444" marR="91444" marT="45725" marB="45725"/>
                </a:tc>
                <a:extLst>
                  <a:ext uri="{0D108BD9-81ED-4DB2-BD59-A6C34878D82A}">
                    <a16:rowId xmlns:a16="http://schemas.microsoft.com/office/drawing/2014/main" val="10001"/>
                  </a:ext>
                </a:extLst>
              </a:tr>
              <a:tr h="588197">
                <a:tc>
                  <a:txBody>
                    <a:bodyPr/>
                    <a:lstStyle/>
                    <a:p>
                      <a:r>
                        <a:rPr lang="en-US" sz="1600" dirty="0">
                          <a:latin typeface="Times New Roman" panose="02020603050405020304" pitchFamily="18" charset="0"/>
                          <a:cs typeface="Times New Roman" panose="02020603050405020304" pitchFamily="18" charset="0"/>
                        </a:rPr>
                        <a:t>MANGALI PURNA CHANDRA</a:t>
                      </a:r>
                      <a:endParaRPr lang="en-IN" sz="1600" dirty="0">
                        <a:latin typeface="Times New Roman" panose="02020603050405020304" pitchFamily="18" charset="0"/>
                        <a:cs typeface="Times New Roman" panose="02020603050405020304" pitchFamily="18" charset="0"/>
                      </a:endParaRPr>
                    </a:p>
                  </a:txBody>
                  <a:tcPr marL="91444" marR="91444" marT="45725" marB="45725"/>
                </a:tc>
                <a:tc>
                  <a:txBody>
                    <a:bodyPr/>
                    <a:lstStyle/>
                    <a:p>
                      <a:r>
                        <a:rPr lang="en-US" sz="1600" dirty="0">
                          <a:latin typeface="Times New Roman" panose="02020603050405020304" pitchFamily="18" charset="0"/>
                          <a:cs typeface="Times New Roman" panose="02020603050405020304" pitchFamily="18" charset="0"/>
                        </a:rPr>
                        <a:t>     21241A66G6</a:t>
                      </a:r>
                      <a:endParaRPr lang="en-IN" sz="1600" dirty="0">
                        <a:latin typeface="Times New Roman" panose="02020603050405020304" pitchFamily="18" charset="0"/>
                        <a:cs typeface="Times New Roman" panose="02020603050405020304" pitchFamily="18" charset="0"/>
                      </a:endParaRPr>
                    </a:p>
                  </a:txBody>
                  <a:tcPr marL="91444" marR="91444" marT="45725" marB="45725"/>
                </a:tc>
                <a:tc>
                  <a:txBody>
                    <a:bodyPr/>
                    <a:lstStyle/>
                    <a:p>
                      <a:r>
                        <a:rPr lang="en-IN" sz="1400" dirty="0"/>
                        <a:t>            </a:t>
                      </a:r>
                      <a:r>
                        <a:rPr lang="en-IN" sz="1600" dirty="0">
                          <a:latin typeface="Times New Roman" panose="02020603050405020304" pitchFamily="18" charset="0"/>
                          <a:cs typeface="Times New Roman" panose="02020603050405020304" pitchFamily="18" charset="0"/>
                        </a:rPr>
                        <a:t>AIML</a:t>
                      </a:r>
                    </a:p>
                  </a:txBody>
                  <a:tcPr marL="91444" marR="91444" marT="45725" marB="45725"/>
                </a:tc>
                <a:extLst>
                  <a:ext uri="{0D108BD9-81ED-4DB2-BD59-A6C34878D82A}">
                    <a16:rowId xmlns:a16="http://schemas.microsoft.com/office/drawing/2014/main" val="10002"/>
                  </a:ext>
                </a:extLst>
              </a:tr>
              <a:tr h="539954">
                <a:tc>
                  <a:txBody>
                    <a:bodyPr/>
                    <a:lstStyle/>
                    <a:p>
                      <a:r>
                        <a:rPr lang="en-US" sz="1600" dirty="0">
                          <a:latin typeface="Times New Roman" panose="02020603050405020304" pitchFamily="18" charset="0"/>
                          <a:cs typeface="Times New Roman" panose="02020603050405020304" pitchFamily="18" charset="0"/>
                        </a:rPr>
                        <a:t>GANESH DANDAVENI</a:t>
                      </a:r>
                      <a:endParaRPr lang="en-IN" sz="1600" dirty="0">
                        <a:latin typeface="Times New Roman" panose="02020603050405020304" pitchFamily="18" charset="0"/>
                        <a:cs typeface="Times New Roman" panose="02020603050405020304" pitchFamily="18" charset="0"/>
                      </a:endParaRPr>
                    </a:p>
                  </a:txBody>
                  <a:tcPr marL="91444" marR="91444" marT="45725" marB="45725"/>
                </a:tc>
                <a:tc>
                  <a:txBody>
                    <a:bodyPr/>
                    <a:lstStyle/>
                    <a:p>
                      <a:r>
                        <a:rPr lang="en-IN" sz="1600" dirty="0">
                          <a:latin typeface="Times New Roman" panose="02020603050405020304" pitchFamily="18" charset="0"/>
                          <a:cs typeface="Times New Roman" panose="02020603050405020304" pitchFamily="18" charset="0"/>
                        </a:rPr>
                        <a:t>     21241A0480</a:t>
                      </a:r>
                    </a:p>
                  </a:txBody>
                  <a:tcPr marL="91444" marR="91444" marT="45725" marB="45725"/>
                </a:tc>
                <a:tc>
                  <a:txBody>
                    <a:bodyPr/>
                    <a:lstStyle/>
                    <a:p>
                      <a:r>
                        <a:rPr lang="en-US" sz="1600" dirty="0">
                          <a:latin typeface="Times New Roman" panose="02020603050405020304" pitchFamily="18" charset="0"/>
                          <a:cs typeface="Times New Roman" panose="02020603050405020304" pitchFamily="18" charset="0"/>
                        </a:rPr>
                        <a:t>          ECE</a:t>
                      </a:r>
                      <a:endParaRPr lang="en-IN" sz="1600" dirty="0">
                        <a:latin typeface="Times New Roman" panose="02020603050405020304" pitchFamily="18" charset="0"/>
                        <a:cs typeface="Times New Roman" panose="02020603050405020304" pitchFamily="18" charset="0"/>
                      </a:endParaRPr>
                    </a:p>
                  </a:txBody>
                  <a:tcPr marL="91444" marR="91444" marT="45725" marB="45725"/>
                </a:tc>
                <a:extLst>
                  <a:ext uri="{0D108BD9-81ED-4DB2-BD59-A6C34878D82A}">
                    <a16:rowId xmlns:a16="http://schemas.microsoft.com/office/drawing/2014/main" val="10003"/>
                  </a:ext>
                </a:extLst>
              </a:tr>
              <a:tr h="396704">
                <a:tc>
                  <a:txBody>
                    <a:bodyPr/>
                    <a:lstStyle/>
                    <a:p>
                      <a:r>
                        <a:rPr lang="en-US" sz="1600" dirty="0">
                          <a:latin typeface="Times New Roman" panose="02020603050405020304" pitchFamily="18" charset="0"/>
                          <a:cs typeface="Times New Roman" panose="02020603050405020304" pitchFamily="18" charset="0"/>
                        </a:rPr>
                        <a:t>RAJAPU DEEPIKA</a:t>
                      </a:r>
                      <a:endParaRPr lang="en-IN" sz="1600" dirty="0">
                        <a:latin typeface="Times New Roman" panose="02020603050405020304" pitchFamily="18" charset="0"/>
                        <a:cs typeface="Times New Roman" panose="02020603050405020304" pitchFamily="18" charset="0"/>
                      </a:endParaRPr>
                    </a:p>
                  </a:txBody>
                  <a:tcPr marL="91444" marR="91444" marT="45725" marB="45725"/>
                </a:tc>
                <a:tc>
                  <a:txBody>
                    <a:bodyPr/>
                    <a:lstStyle/>
                    <a:p>
                      <a:r>
                        <a:rPr lang="en-IN" sz="1600" b="0" dirty="0">
                          <a:latin typeface="Times New Roman" panose="02020603050405020304" pitchFamily="18" charset="0"/>
                          <a:cs typeface="Times New Roman" panose="02020603050405020304" pitchFamily="18" charset="0"/>
                        </a:rPr>
                        <a:t>     21241A04A8</a:t>
                      </a:r>
                    </a:p>
                  </a:txBody>
                  <a:tcPr marL="91444" marR="91444" marT="45725" marB="45725"/>
                </a:tc>
                <a:tc>
                  <a:txBody>
                    <a:bodyPr/>
                    <a:lstStyle/>
                    <a:p>
                      <a:r>
                        <a:rPr lang="en-IN" sz="1400" dirty="0"/>
                        <a:t>             </a:t>
                      </a:r>
                      <a:r>
                        <a:rPr lang="en-IN" sz="1600" dirty="0">
                          <a:latin typeface="Times New Roman" panose="02020603050405020304" pitchFamily="18" charset="0"/>
                          <a:cs typeface="Times New Roman" panose="02020603050405020304" pitchFamily="18" charset="0"/>
                        </a:rPr>
                        <a:t>ECE</a:t>
                      </a:r>
                      <a:endParaRPr lang="en-IN" sz="1600" dirty="0"/>
                    </a:p>
                  </a:txBody>
                  <a:tcPr marL="91444" marR="91444" marT="45725" marB="45725"/>
                </a:tc>
                <a:extLst>
                  <a:ext uri="{0D108BD9-81ED-4DB2-BD59-A6C34878D82A}">
                    <a16:rowId xmlns:a16="http://schemas.microsoft.com/office/drawing/2014/main" val="10004"/>
                  </a:ext>
                </a:extLst>
              </a:tr>
              <a:tr h="588197">
                <a:tc>
                  <a:txBody>
                    <a:bodyPr/>
                    <a:lstStyle/>
                    <a:p>
                      <a:r>
                        <a:rPr lang="en-IN" sz="1600" dirty="0">
                          <a:latin typeface="Times New Roman" panose="02020603050405020304" pitchFamily="18" charset="0"/>
                          <a:cs typeface="Times New Roman" panose="02020603050405020304" pitchFamily="18" charset="0"/>
                        </a:rPr>
                        <a:t>SWETHA SOUNDARARAJAN</a:t>
                      </a:r>
                    </a:p>
                  </a:txBody>
                  <a:tcPr marL="91444" marR="91444" marT="45725" marB="45725"/>
                </a:tc>
                <a:tc>
                  <a:txBody>
                    <a:bodyPr/>
                    <a:lstStyle/>
                    <a:p>
                      <a:r>
                        <a:rPr lang="en-IN" sz="1600" dirty="0">
                          <a:latin typeface="Times New Roman" panose="02020603050405020304" pitchFamily="18" charset="0"/>
                          <a:cs typeface="Times New Roman" panose="02020603050405020304" pitchFamily="18" charset="0"/>
                        </a:rPr>
                        <a:t>     21241A6755</a:t>
                      </a:r>
                    </a:p>
                  </a:txBody>
                  <a:tcPr marL="91444" marR="91444" marT="45725" marB="45725"/>
                </a:tc>
                <a:tc>
                  <a:txBody>
                    <a:bodyPr/>
                    <a:lstStyle/>
                    <a:p>
                      <a:r>
                        <a:rPr lang="en-IN" sz="1600" dirty="0">
                          <a:latin typeface="Times New Roman" panose="02020603050405020304" pitchFamily="18" charset="0"/>
                          <a:cs typeface="Times New Roman" panose="02020603050405020304" pitchFamily="18" charset="0"/>
                        </a:rPr>
                        <a:t>         CSDS</a:t>
                      </a:r>
                    </a:p>
                  </a:txBody>
                  <a:tcPr marL="91444" marR="91444"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15382A1-BB19-0A65-9ADC-404FDCF92F42}"/>
              </a:ext>
            </a:extLst>
          </p:cNvPr>
          <p:cNvSpPr>
            <a:spLocks noGrp="1" noChangeArrowheads="1"/>
          </p:cNvSpPr>
          <p:nvPr>
            <p:ph type="title"/>
          </p:nvPr>
        </p:nvSpPr>
        <p:spPr>
          <a:xfrm>
            <a:off x="906463" y="138113"/>
            <a:ext cx="5045075" cy="528637"/>
          </a:xfrm>
        </p:spPr>
        <p:txBody>
          <a:bodyPr rtlCol="0">
            <a:normAutofit/>
          </a:bodyPr>
          <a:lstStyle/>
          <a:p>
            <a:pPr fontAlgn="auto">
              <a:spcAft>
                <a:spcPts val="0"/>
              </a:spcAft>
              <a:defRPr/>
            </a:pPr>
            <a:r>
              <a:rPr lang="en-IN" altLang="en-US" sz="1788" dirty="0"/>
              <a:t>33.Fitting the pipeline through it.</a:t>
            </a:r>
          </a:p>
        </p:txBody>
      </p:sp>
      <p:sp>
        <p:nvSpPr>
          <p:cNvPr id="7" name="Content Placeholder 6">
            <a:extLst>
              <a:ext uri="{FF2B5EF4-FFF2-40B4-BE49-F238E27FC236}">
                <a16:creationId xmlns:a16="http://schemas.microsoft.com/office/drawing/2014/main" id="{64D80178-5AB1-857C-A43F-C15CB1D23C89}"/>
              </a:ext>
            </a:extLst>
          </p:cNvPr>
          <p:cNvSpPr>
            <a:spLocks noGrp="1"/>
          </p:cNvSpPr>
          <p:nvPr>
            <p:ph idx="1"/>
          </p:nvPr>
        </p:nvSpPr>
        <p:spPr>
          <a:xfrm>
            <a:off x="711200" y="666750"/>
            <a:ext cx="5343525" cy="9101138"/>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34.Now we start the prediction. Here we then find the accuracy of our prediction using r2_score.</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As we can see we got that accuracy of 1.0 nearly 100% which is good for prediction.</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22532" name="Picture 8">
            <a:extLst>
              <a:ext uri="{FF2B5EF4-FFF2-40B4-BE49-F238E27FC236}">
                <a16:creationId xmlns:a16="http://schemas.microsoft.com/office/drawing/2014/main" id="{2C26F9E7-EB72-A23D-F0BA-E2DC69043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1863"/>
            <a:ext cx="68580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0">
            <a:extLst>
              <a:ext uri="{FF2B5EF4-FFF2-40B4-BE49-F238E27FC236}">
                <a16:creationId xmlns:a16="http://schemas.microsoft.com/office/drawing/2014/main" id="{4AB0FAFA-961B-8AF0-7421-5C808A2FB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32300"/>
            <a:ext cx="6610661"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2">
            <a:extLst>
              <a:ext uri="{FF2B5EF4-FFF2-40B4-BE49-F238E27FC236}">
                <a16:creationId xmlns:a16="http://schemas.microsoft.com/office/drawing/2014/main" id="{E7D3686D-677B-0D4C-3372-48992D0C8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6592888"/>
            <a:ext cx="54356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BF5E72F-04AD-CAA4-87DD-E2FAE21B3712}"/>
              </a:ext>
            </a:extLst>
          </p:cNvPr>
          <p:cNvSpPr>
            <a:spLocks noGrp="1" noChangeArrowheads="1"/>
          </p:cNvSpPr>
          <p:nvPr>
            <p:ph type="title"/>
          </p:nvPr>
        </p:nvSpPr>
        <p:spPr>
          <a:xfrm>
            <a:off x="906463" y="127000"/>
            <a:ext cx="5045075" cy="603250"/>
          </a:xfrm>
        </p:spPr>
        <p:txBody>
          <a:bodyPr rtlCol="0">
            <a:normAutofit/>
          </a:bodyPr>
          <a:lstStyle/>
          <a:p>
            <a:pPr fontAlgn="auto">
              <a:spcAft>
                <a:spcPts val="0"/>
              </a:spcAft>
              <a:defRPr/>
            </a:pPr>
            <a:r>
              <a:rPr lang="en-IN" altLang="en-US" sz="1788" dirty="0"/>
              <a:t>35.We will input the symptoms from 1 to 6 here.</a:t>
            </a:r>
          </a:p>
        </p:txBody>
      </p:sp>
      <p:sp>
        <p:nvSpPr>
          <p:cNvPr id="3" name="Content Placeholder 2">
            <a:extLst>
              <a:ext uri="{FF2B5EF4-FFF2-40B4-BE49-F238E27FC236}">
                <a16:creationId xmlns:a16="http://schemas.microsoft.com/office/drawing/2014/main" id="{6CFF5385-AA5D-EB25-EBE3-407449971399}"/>
              </a:ext>
            </a:extLst>
          </p:cNvPr>
          <p:cNvSpPr>
            <a:spLocks noGrp="1"/>
          </p:cNvSpPr>
          <p:nvPr>
            <p:ph idx="1"/>
          </p:nvPr>
        </p:nvSpPr>
        <p:spPr>
          <a:xfrm>
            <a:off x="587375" y="615950"/>
            <a:ext cx="5573713" cy="9051925"/>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Here some of the examples of symptoms are inputted.</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36.We now start the prediction.</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37.Importing final dataset of description.</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23556" name="Picture 4">
            <a:extLst>
              <a:ext uri="{FF2B5EF4-FFF2-40B4-BE49-F238E27FC236}">
                <a16:creationId xmlns:a16="http://schemas.microsoft.com/office/drawing/2014/main" id="{9649A6FD-672E-ECED-865A-1571AC7AC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45" y="595338"/>
            <a:ext cx="5771344"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8">
            <a:extLst>
              <a:ext uri="{FF2B5EF4-FFF2-40B4-BE49-F238E27FC236}">
                <a16:creationId xmlns:a16="http://schemas.microsoft.com/office/drawing/2014/main" id="{3AA33AE0-ECAB-82FD-990C-2199371D1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60094"/>
            <a:ext cx="6858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2">
            <a:extLst>
              <a:ext uri="{FF2B5EF4-FFF2-40B4-BE49-F238E27FC236}">
                <a16:creationId xmlns:a16="http://schemas.microsoft.com/office/drawing/2014/main" id="{0128A674-5433-10E4-F89E-6E88C66F3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7574755"/>
            <a:ext cx="438785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3">
            <a:extLst>
              <a:ext uri="{FF2B5EF4-FFF2-40B4-BE49-F238E27FC236}">
                <a16:creationId xmlns:a16="http://schemas.microsoft.com/office/drawing/2014/main" id="{D71612B0-6B88-C1CC-CA84-0089159D5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744" y="5700713"/>
            <a:ext cx="5696731"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09FC3-785F-322F-1712-65B18D4F5A7E}"/>
              </a:ext>
            </a:extLst>
          </p:cNvPr>
          <p:cNvSpPr>
            <a:spLocks noGrp="1"/>
          </p:cNvSpPr>
          <p:nvPr>
            <p:ph type="title"/>
          </p:nvPr>
        </p:nvSpPr>
        <p:spPr>
          <a:xfrm>
            <a:off x="781050" y="201613"/>
            <a:ext cx="5045075" cy="465137"/>
          </a:xfrm>
        </p:spPr>
        <p:txBody>
          <a:bodyPr rtlCol="0">
            <a:normAutofit fontScale="90000"/>
          </a:bodyPr>
          <a:lstStyle/>
          <a:p>
            <a:pPr defTabSz="584924" fontAlgn="auto">
              <a:spcAft>
                <a:spcPts val="0"/>
              </a:spcAft>
              <a:defRPr/>
            </a:pPr>
            <a:r>
              <a:rPr lang="en-IN" sz="1788" dirty="0"/>
              <a:t>38.LabelEncoder  transform to numerical labels of the description.</a:t>
            </a:r>
          </a:p>
        </p:txBody>
      </p:sp>
      <p:sp>
        <p:nvSpPr>
          <p:cNvPr id="11" name="Content Placeholder 10">
            <a:extLst>
              <a:ext uri="{FF2B5EF4-FFF2-40B4-BE49-F238E27FC236}">
                <a16:creationId xmlns:a16="http://schemas.microsoft.com/office/drawing/2014/main" id="{615DD181-6924-AA2E-1BF9-258D73B02CDD}"/>
              </a:ext>
            </a:extLst>
          </p:cNvPr>
          <p:cNvSpPr>
            <a:spLocks noGrp="1"/>
          </p:cNvSpPr>
          <p:nvPr>
            <p:ph idx="1"/>
          </p:nvPr>
        </p:nvSpPr>
        <p:spPr>
          <a:xfrm>
            <a:off x="361950" y="830263"/>
            <a:ext cx="6338888" cy="8874125"/>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625" dirty="0"/>
              <a:t>39.Inputting the description.</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40.Importing final dataset of the precautions.</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24580" name="Picture 16">
            <a:extLst>
              <a:ext uri="{FF2B5EF4-FFF2-40B4-BE49-F238E27FC236}">
                <a16:creationId xmlns:a16="http://schemas.microsoft.com/office/drawing/2014/main" id="{FF4FB299-FD48-EB3E-3B9D-4419FA253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 y="6473253"/>
            <a:ext cx="658870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20">
            <a:extLst>
              <a:ext uri="{FF2B5EF4-FFF2-40B4-BE49-F238E27FC236}">
                <a16:creationId xmlns:a16="http://schemas.microsoft.com/office/drawing/2014/main" id="{DBE7D706-EB38-1706-56F9-7A585C865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5665"/>
            <a:ext cx="6858000" cy="297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3">
            <a:extLst>
              <a:ext uri="{FF2B5EF4-FFF2-40B4-BE49-F238E27FC236}">
                <a16:creationId xmlns:a16="http://schemas.microsoft.com/office/drawing/2014/main" id="{01DA83E4-571A-4E8B-708C-0BAC6AFC0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 y="4462411"/>
            <a:ext cx="602773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AE84-6B34-1A3E-95A7-C3A954BA4627}"/>
              </a:ext>
            </a:extLst>
          </p:cNvPr>
          <p:cNvSpPr>
            <a:spLocks noGrp="1"/>
          </p:cNvSpPr>
          <p:nvPr>
            <p:ph type="title"/>
          </p:nvPr>
        </p:nvSpPr>
        <p:spPr>
          <a:xfrm>
            <a:off x="393700" y="144463"/>
            <a:ext cx="5557838" cy="452437"/>
          </a:xfrm>
        </p:spPr>
        <p:txBody>
          <a:bodyPr rtlCol="0">
            <a:normAutofit fontScale="90000"/>
          </a:bodyPr>
          <a:lstStyle/>
          <a:p>
            <a:pPr defTabSz="584924" fontAlgn="auto">
              <a:spcAft>
                <a:spcPts val="0"/>
              </a:spcAft>
              <a:defRPr/>
            </a:pPr>
            <a:r>
              <a:rPr lang="en-IN" sz="1788" dirty="0"/>
              <a:t>41.</a:t>
            </a:r>
            <a:r>
              <a:rPr lang="en-IN" sz="1950" dirty="0"/>
              <a:t>LabelEncoder used to transform to numerical labels of the precautions. </a:t>
            </a:r>
          </a:p>
        </p:txBody>
      </p:sp>
      <p:sp>
        <p:nvSpPr>
          <p:cNvPr id="7" name="Content Placeholder 6">
            <a:extLst>
              <a:ext uri="{FF2B5EF4-FFF2-40B4-BE49-F238E27FC236}">
                <a16:creationId xmlns:a16="http://schemas.microsoft.com/office/drawing/2014/main" id="{3A5F3F02-2014-8BB3-8A9A-FBF219D4322C}"/>
              </a:ext>
            </a:extLst>
          </p:cNvPr>
          <p:cNvSpPr>
            <a:spLocks noGrp="1"/>
          </p:cNvSpPr>
          <p:nvPr>
            <p:ph idx="1"/>
          </p:nvPr>
        </p:nvSpPr>
        <p:spPr>
          <a:xfrm>
            <a:off x="0" y="738188"/>
            <a:ext cx="6496050" cy="9023350"/>
          </a:xfrm>
        </p:spPr>
        <p:txBody>
          <a:bodyPr/>
          <a:lstStyle/>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42. Inputting the precautions.</a:t>
            </a:r>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endParaRPr lang="en-IN" sz="1791" dirty="0"/>
          </a:p>
          <a:p>
            <a:pPr marL="0" indent="0" defTabSz="584924" fontAlgn="auto">
              <a:spcBef>
                <a:spcPts val="639"/>
              </a:spcBef>
              <a:spcAft>
                <a:spcPts val="0"/>
              </a:spcAft>
              <a:buFont typeface="Arial" panose="020B0604020202020204" pitchFamily="34" charset="0"/>
              <a:buNone/>
              <a:defRPr/>
            </a:pPr>
            <a:r>
              <a:rPr lang="en-IN" sz="1791" dirty="0"/>
              <a:t>43.By inputting the symptoms the disease was predicted accordingly the description of the disease was predicted at the same time the precautions of the disease was predicted.</a:t>
            </a:r>
          </a:p>
          <a:p>
            <a:pPr marL="0" indent="0" defTabSz="584924" fontAlgn="auto">
              <a:spcBef>
                <a:spcPts val="639"/>
              </a:spcBef>
              <a:spcAft>
                <a:spcPts val="0"/>
              </a:spcAft>
              <a:buFont typeface="Arial" panose="020B0604020202020204" pitchFamily="34" charset="0"/>
              <a:buNone/>
              <a:defRPr/>
            </a:pPr>
            <a:endParaRPr lang="en-IN" sz="1791" dirty="0"/>
          </a:p>
        </p:txBody>
      </p:sp>
      <p:pic>
        <p:nvPicPr>
          <p:cNvPr id="25604" name="Picture 10">
            <a:extLst>
              <a:ext uri="{FF2B5EF4-FFF2-40B4-BE49-F238E27FC236}">
                <a16:creationId xmlns:a16="http://schemas.microsoft.com/office/drawing/2014/main" id="{415C398B-015E-7B8D-4AAE-2AAA3493C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596900"/>
            <a:ext cx="68580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3">
            <a:extLst>
              <a:ext uri="{FF2B5EF4-FFF2-40B4-BE49-F238E27FC236}">
                <a16:creationId xmlns:a16="http://schemas.microsoft.com/office/drawing/2014/main" id="{1998EFC9-A42B-95F7-8006-5700FE0E4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3727450"/>
            <a:ext cx="61341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a:extLst>
              <a:ext uri="{FF2B5EF4-FFF2-40B4-BE49-F238E27FC236}">
                <a16:creationId xmlns:a16="http://schemas.microsoft.com/office/drawing/2014/main" id="{3EEF35DA-8C43-FC2B-E1A6-96624118A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 y="6120803"/>
            <a:ext cx="6858000" cy="318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89A1789-B7A9-5877-C349-630266CC328A}"/>
              </a:ext>
            </a:extLst>
          </p:cNvPr>
          <p:cNvSpPr>
            <a:spLocks noGrp="1" noChangeArrowheads="1"/>
          </p:cNvSpPr>
          <p:nvPr>
            <p:ph type="title"/>
          </p:nvPr>
        </p:nvSpPr>
        <p:spPr>
          <a:xfrm>
            <a:off x="471488" y="527050"/>
            <a:ext cx="5915025" cy="633413"/>
          </a:xfrm>
        </p:spPr>
        <p:txBody>
          <a:bodyPr/>
          <a:lstStyle/>
          <a:p>
            <a:r>
              <a:rPr lang="en-IN" altLang="en-US" sz="2200"/>
              <a:t>44.We import pickle and dump the data.</a:t>
            </a:r>
          </a:p>
        </p:txBody>
      </p:sp>
      <p:pic>
        <p:nvPicPr>
          <p:cNvPr id="26627" name="Content Placeholder 4">
            <a:extLst>
              <a:ext uri="{FF2B5EF4-FFF2-40B4-BE49-F238E27FC236}">
                <a16:creationId xmlns:a16="http://schemas.microsoft.com/office/drawing/2014/main" id="{5E2B4278-EA05-F8C9-2D06-3AC8B3E0B9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1488" y="1282700"/>
            <a:ext cx="6011862" cy="130968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1B8E-7887-65EB-2817-1F91CF825CF6}"/>
              </a:ext>
            </a:extLst>
          </p:cNvPr>
          <p:cNvSpPr>
            <a:spLocks noGrp="1"/>
          </p:cNvSpPr>
          <p:nvPr>
            <p:ph type="title"/>
          </p:nvPr>
        </p:nvSpPr>
        <p:spPr>
          <a:xfrm>
            <a:off x="336577" y="0"/>
            <a:ext cx="5915025" cy="1914525"/>
          </a:xfrm>
        </p:spPr>
        <p:txBody>
          <a:bodyPr/>
          <a:lstStyle/>
          <a:p>
            <a:r>
              <a:rPr lang="en-IN" sz="1600" b="1" u="sng" dirty="0">
                <a:latin typeface="Times New Roman" panose="02020603050405020304" pitchFamily="18" charset="0"/>
                <a:cs typeface="Times New Roman" panose="02020603050405020304" pitchFamily="18" charset="0"/>
              </a:rPr>
              <a:t>FUTURE DEVELOPMENTS</a:t>
            </a:r>
            <a:r>
              <a:rPr lang="en-IN" sz="16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F2DA04BB-4F18-6C11-94AA-2E5242345768}"/>
              </a:ext>
            </a:extLst>
          </p:cNvPr>
          <p:cNvSpPr>
            <a:spLocks noGrp="1"/>
          </p:cNvSpPr>
          <p:nvPr>
            <p:ph idx="1"/>
          </p:nvPr>
        </p:nvSpPr>
        <p:spPr>
          <a:xfrm>
            <a:off x="336576" y="1407644"/>
            <a:ext cx="5915025" cy="6284912"/>
          </a:xfrm>
        </p:spPr>
        <p:txBody>
          <a:bodyPr>
            <a:normAutofit/>
          </a:bodyPr>
          <a:lstStyle/>
          <a:p>
            <a:r>
              <a:rPr lang="en-US" sz="1400" dirty="0">
                <a:latin typeface="Times New Roman" panose="02020603050405020304" pitchFamily="18" charset="0"/>
                <a:cs typeface="Times New Roman" panose="02020603050405020304" pitchFamily="18" charset="0"/>
              </a:rPr>
              <a:t>We can add new diseases day by day into the real-time code.</a:t>
            </a:r>
          </a:p>
          <a:p>
            <a:r>
              <a:rPr lang="en-US" sz="1400" dirty="0">
                <a:latin typeface="Times New Roman" panose="02020603050405020304" pitchFamily="18" charset="0"/>
                <a:cs typeface="Times New Roman" panose="02020603050405020304" pitchFamily="18" charset="0"/>
              </a:rPr>
              <a:t>We can further develop an interface to attract people around the globe.</a:t>
            </a:r>
          </a:p>
          <a:p>
            <a:r>
              <a:rPr lang="en-IN" sz="1400" dirty="0">
                <a:latin typeface="Times New Roman" panose="02020603050405020304" pitchFamily="18" charset="0"/>
                <a:cs typeface="Times New Roman" panose="02020603050405020304" pitchFamily="18" charset="0"/>
              </a:rPr>
              <a:t>We can add the severity of the disease to the real-time code.</a:t>
            </a:r>
          </a:p>
          <a:p>
            <a:r>
              <a:rPr lang="en-IN" sz="1400" dirty="0">
                <a:latin typeface="Times New Roman" panose="02020603050405020304" pitchFamily="18" charset="0"/>
                <a:cs typeface="Times New Roman" panose="02020603050405020304" pitchFamily="18" charset="0"/>
              </a:rPr>
              <a:t>We can add the rate of spread of the diseases to the real-time code.</a:t>
            </a:r>
          </a:p>
          <a:p>
            <a:r>
              <a:rPr lang="en-IN" sz="1400" dirty="0">
                <a:latin typeface="Times New Roman" panose="02020603050405020304" pitchFamily="18" charset="0"/>
                <a:cs typeface="Times New Roman" panose="02020603050405020304" pitchFamily="18" charset="0"/>
              </a:rPr>
              <a:t>We can add basic medicine suggestions to the disease. </a:t>
            </a:r>
          </a:p>
          <a:p>
            <a:r>
              <a:rPr lang="en-IN" sz="1400" dirty="0">
                <a:latin typeface="Times New Roman" panose="02020603050405020304" pitchFamily="18" charset="0"/>
                <a:cs typeface="Times New Roman" panose="02020603050405020304" pitchFamily="18" charset="0"/>
              </a:rPr>
              <a:t>We can suggest which type of doctor to contact.</a:t>
            </a:r>
          </a:p>
        </p:txBody>
      </p:sp>
    </p:spTree>
    <p:extLst>
      <p:ext uri="{BB962C8B-B14F-4D97-AF65-F5344CB8AC3E}">
        <p14:creationId xmlns:p14="http://schemas.microsoft.com/office/powerpoint/2010/main" val="29108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1D12A63-08FC-5010-B31A-1C08E32CA357}"/>
              </a:ext>
            </a:extLst>
          </p:cNvPr>
          <p:cNvSpPr>
            <a:spLocks noGrp="1" noChangeArrowheads="1"/>
          </p:cNvSpPr>
          <p:nvPr>
            <p:ph type="title"/>
          </p:nvPr>
        </p:nvSpPr>
        <p:spPr/>
        <p:txBody>
          <a:bodyPr/>
          <a:lstStyle/>
          <a:p>
            <a:r>
              <a:rPr lang="en-US" altLang="en-US" sz="1600" b="1">
                <a:latin typeface="Times New Roman" panose="02020603050405020304" pitchFamily="18" charset="0"/>
                <a:cs typeface="Times New Roman" panose="02020603050405020304" pitchFamily="18" charset="0"/>
              </a:rPr>
              <a:t>REFERENCES:</a:t>
            </a:r>
            <a:endParaRPr lang="en-IN" altLang="en-US" sz="1600" b="1">
              <a:latin typeface="Times New Roman" panose="02020603050405020304" pitchFamily="18" charset="0"/>
              <a:cs typeface="Times New Roman" panose="02020603050405020304" pitchFamily="18" charset="0"/>
            </a:endParaRPr>
          </a:p>
        </p:txBody>
      </p:sp>
      <p:sp>
        <p:nvSpPr>
          <p:cNvPr id="27651" name="Content Placeholder 2">
            <a:extLst>
              <a:ext uri="{FF2B5EF4-FFF2-40B4-BE49-F238E27FC236}">
                <a16:creationId xmlns:a16="http://schemas.microsoft.com/office/drawing/2014/main" id="{B5241C7A-4401-9B3D-114B-B78DFFAC3734}"/>
              </a:ext>
            </a:extLst>
          </p:cNvPr>
          <p:cNvSpPr>
            <a:spLocks noGrp="1" noChangeArrowheads="1"/>
          </p:cNvSpPr>
          <p:nvPr>
            <p:ph idx="1"/>
          </p:nvPr>
        </p:nvSpPr>
        <p:spPr bwMode="auto">
          <a:xfrm>
            <a:off x="471488" y="1809750"/>
            <a:ext cx="5915025" cy="6286500"/>
          </a:xfrm>
        </p:spPr>
        <p:txBody>
          <a:bodyPr wrap="square" numCol="1" anchor="t" anchorCtr="0" compatLnSpc="1">
            <a:prstTxWarp prst="textNoShape">
              <a:avLst/>
            </a:prstTxWarp>
          </a:bodyPr>
          <a:lstStyle/>
          <a:p>
            <a:pPr marL="0" indent="0">
              <a:buFont typeface="Arial" panose="020B0604020202020204" pitchFamily="34" charset="0"/>
              <a:buNone/>
            </a:pPr>
            <a:r>
              <a:rPr lang="en-IN" altLang="en-US">
                <a:hlinkClick r:id="rId2"/>
              </a:rPr>
              <a:t>https://en.wikipedia.org/</a:t>
            </a:r>
            <a:r>
              <a:rPr lang="en-IN" altLang="en-US"/>
              <a:t> </a:t>
            </a:r>
            <a:r>
              <a:rPr lang="en-IN" altLang="en-US" sz="1600">
                <a:latin typeface="Times New Roman" panose="02020603050405020304" pitchFamily="18" charset="0"/>
                <a:cs typeface="Times New Roman" panose="02020603050405020304" pitchFamily="18" charset="0"/>
              </a:rPr>
              <a:t>- WIKIPEDIA</a:t>
            </a:r>
            <a:br>
              <a:rPr lang="en-IN" altLang="en-US"/>
            </a:br>
            <a:br>
              <a:rPr lang="en-IN" altLang="en-US"/>
            </a:br>
            <a:r>
              <a:rPr lang="en-IN" altLang="en-US">
                <a:hlinkClick r:id="rId3"/>
              </a:rPr>
              <a:t>https://towardsdatascience.com/</a:t>
            </a:r>
            <a:r>
              <a:rPr lang="en-IN" altLang="en-US"/>
              <a:t> - </a:t>
            </a:r>
            <a:r>
              <a:rPr lang="en-IN" altLang="en-US" sz="1600">
                <a:latin typeface="Times New Roman" panose="02020603050405020304" pitchFamily="18" charset="0"/>
                <a:cs typeface="Times New Roman" panose="02020603050405020304" pitchFamily="18" charset="0"/>
              </a:rPr>
              <a:t>TDS</a:t>
            </a:r>
            <a:br>
              <a:rPr lang="en-IN" altLang="en-US"/>
            </a:br>
            <a:br>
              <a:rPr lang="en-IN" altLang="en-US"/>
            </a:br>
            <a:r>
              <a:rPr lang="en-IN" altLang="en-US">
                <a:solidFill>
                  <a:srgbClr val="9AA0A6"/>
                </a:solidFill>
                <a:latin typeface="Muli"/>
                <a:hlinkClick r:id="rId4"/>
              </a:rPr>
              <a:t>www.mygreatlearning.com</a:t>
            </a:r>
            <a:r>
              <a:rPr lang="en-IN" altLang="en-US">
                <a:solidFill>
                  <a:srgbClr val="9AA0A6"/>
                </a:solidFill>
                <a:latin typeface="Muli"/>
              </a:rPr>
              <a:t> - </a:t>
            </a:r>
            <a:r>
              <a:rPr lang="en-IN" altLang="en-US" sz="1600">
                <a:latin typeface="Times New Roman" panose="02020603050405020304" pitchFamily="18" charset="0"/>
                <a:cs typeface="Times New Roman" panose="02020603050405020304" pitchFamily="18" charset="0"/>
              </a:rPr>
              <a:t>MYGL</a:t>
            </a:r>
            <a:br>
              <a:rPr lang="en-IN" altLang="en-US"/>
            </a:br>
            <a:br>
              <a:rPr lang="en-IN" altLang="en-US"/>
            </a:br>
            <a:r>
              <a:rPr lang="en-IN" altLang="en-US">
                <a:solidFill>
                  <a:srgbClr val="9AA0A6"/>
                </a:solidFill>
                <a:latin typeface="Muli"/>
              </a:rPr>
              <a:t> </a:t>
            </a:r>
            <a:r>
              <a:rPr lang="en-IN" altLang="en-US">
                <a:solidFill>
                  <a:srgbClr val="9AA0A6"/>
                </a:solidFill>
                <a:latin typeface="Muli"/>
                <a:hlinkClick r:id="rId5"/>
              </a:rPr>
              <a:t>www.educba.com</a:t>
            </a:r>
            <a:r>
              <a:rPr lang="en-IN" altLang="en-US">
                <a:solidFill>
                  <a:srgbClr val="9AA0A6"/>
                </a:solidFill>
                <a:latin typeface="Muli"/>
              </a:rPr>
              <a:t> </a:t>
            </a:r>
            <a:r>
              <a:rPr lang="en-IN" altLang="en-US" sz="1600">
                <a:latin typeface="Times New Roman" panose="02020603050405020304" pitchFamily="18" charset="0"/>
                <a:cs typeface="Times New Roman" panose="02020603050405020304" pitchFamily="18" charset="0"/>
              </a:rPr>
              <a:t>- EDUCBA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6C817AE-C076-EE7A-377B-72B9B56E7CCF}"/>
              </a:ext>
            </a:extLst>
          </p:cNvPr>
          <p:cNvSpPr>
            <a:spLocks noChangeArrowheads="1"/>
          </p:cNvSpPr>
          <p:nvPr/>
        </p:nvSpPr>
        <p:spPr bwMode="auto">
          <a:xfrm>
            <a:off x="2397125" y="8662988"/>
            <a:ext cx="2025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IN" altLang="en-US" sz="1400">
                <a:latin typeface="Times New Roman" panose="02020603050405020304" pitchFamily="18" charset="0"/>
                <a:cs typeface="Times New Roman" panose="02020603050405020304" pitchFamily="18" charset="0"/>
              </a:rPr>
              <a:t>Dr.B.R.K.Reddy</a:t>
            </a:r>
          </a:p>
          <a:p>
            <a:pPr algn="ctr" eaLnBrk="1" hangingPunct="1"/>
            <a:r>
              <a:rPr lang="en-IN" altLang="en-US" sz="1400">
                <a:latin typeface="Times New Roman" panose="02020603050405020304" pitchFamily="18" charset="0"/>
                <a:cs typeface="Times New Roman" panose="02020603050405020304" pitchFamily="18" charset="0"/>
              </a:rPr>
              <a:t>Program Coordinator</a:t>
            </a:r>
            <a:endParaRPr lang="en-US" altLang="en-US" sz="1400">
              <a:latin typeface="Times New Roman" panose="02020603050405020304" pitchFamily="18" charset="0"/>
              <a:cs typeface="Times New Roman" panose="02020603050405020304" pitchFamily="18" charset="0"/>
            </a:endParaRPr>
          </a:p>
        </p:txBody>
      </p:sp>
      <p:sp>
        <p:nvSpPr>
          <p:cNvPr id="5123" name="Rectangle 3">
            <a:extLst>
              <a:ext uri="{FF2B5EF4-FFF2-40B4-BE49-F238E27FC236}">
                <a16:creationId xmlns:a16="http://schemas.microsoft.com/office/drawing/2014/main" id="{B233AEA7-D1C1-A958-6CA4-EBF1B5E2EB19}"/>
              </a:ext>
            </a:extLst>
          </p:cNvPr>
          <p:cNvSpPr>
            <a:spLocks noChangeArrowheads="1"/>
          </p:cNvSpPr>
          <p:nvPr/>
        </p:nvSpPr>
        <p:spPr bwMode="auto">
          <a:xfrm>
            <a:off x="3773488" y="8662988"/>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IN" altLang="en-US" sz="1400">
                <a:latin typeface="Times New Roman" panose="02020603050405020304" pitchFamily="18" charset="0"/>
                <a:cs typeface="Times New Roman" panose="02020603050405020304" pitchFamily="18" charset="0"/>
              </a:rPr>
              <a:t>Dr.Ramamurthy  Suri</a:t>
            </a:r>
          </a:p>
          <a:p>
            <a:pPr algn="ctr" eaLnBrk="1" hangingPunct="1"/>
            <a:r>
              <a:rPr lang="en-IN" altLang="en-US" sz="1400">
                <a:latin typeface="Times New Roman" panose="02020603050405020304" pitchFamily="18" charset="0"/>
                <a:cs typeface="Times New Roman" panose="02020603050405020304" pitchFamily="18" charset="0"/>
              </a:rPr>
              <a:t>Associate Dean,AAC</a:t>
            </a:r>
            <a:endParaRPr lang="en-US" altLang="en-US" sz="1400">
              <a:latin typeface="Times New Roman" panose="02020603050405020304" pitchFamily="18" charset="0"/>
              <a:cs typeface="Times New Roman" panose="02020603050405020304" pitchFamily="18" charset="0"/>
            </a:endParaRPr>
          </a:p>
        </p:txBody>
      </p:sp>
      <p:sp>
        <p:nvSpPr>
          <p:cNvPr id="5124" name="Rectangle 4">
            <a:extLst>
              <a:ext uri="{FF2B5EF4-FFF2-40B4-BE49-F238E27FC236}">
                <a16:creationId xmlns:a16="http://schemas.microsoft.com/office/drawing/2014/main" id="{0758DE7D-94E9-76AC-B9CB-10E980B98D3B}"/>
              </a:ext>
            </a:extLst>
          </p:cNvPr>
          <p:cNvSpPr>
            <a:spLocks noChangeArrowheads="1"/>
          </p:cNvSpPr>
          <p:nvPr/>
        </p:nvSpPr>
        <p:spPr bwMode="auto">
          <a:xfrm>
            <a:off x="590550" y="8091488"/>
            <a:ext cx="1155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sz="1400">
                <a:latin typeface="Times New Roman" panose="02020603050405020304" pitchFamily="18" charset="0"/>
                <a:cs typeface="Times New Roman" panose="02020603050405020304" pitchFamily="18" charset="0"/>
              </a:rPr>
              <a:t>   Dr/Ms./Mr</a:t>
            </a:r>
            <a:r>
              <a:rPr lang="en-IN" altLang="en-US" sz="1600">
                <a:latin typeface="Times New Roman" panose="02020603050405020304" pitchFamily="18" charset="0"/>
                <a:cs typeface="Times New Roman" panose="02020603050405020304" pitchFamily="18" charset="0"/>
              </a:rPr>
              <a:t>.</a:t>
            </a:r>
            <a:endParaRPr lang="en-US" altLang="en-US" sz="1600">
              <a:latin typeface="Times New Roman" panose="02020603050405020304" pitchFamily="18" charset="0"/>
              <a:cs typeface="Times New Roman" panose="02020603050405020304" pitchFamily="18" charset="0"/>
            </a:endParaRPr>
          </a:p>
        </p:txBody>
      </p:sp>
      <p:pic>
        <p:nvPicPr>
          <p:cNvPr id="5125" name="Picture 5">
            <a:extLst>
              <a:ext uri="{FF2B5EF4-FFF2-40B4-BE49-F238E27FC236}">
                <a16:creationId xmlns:a16="http://schemas.microsoft.com/office/drawing/2014/main" id="{E84B48C3-B29B-C6F6-B5A4-711D4994A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8751888"/>
            <a:ext cx="1506538" cy="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6">
            <a:extLst>
              <a:ext uri="{FF2B5EF4-FFF2-40B4-BE49-F238E27FC236}">
                <a16:creationId xmlns:a16="http://schemas.microsoft.com/office/drawing/2014/main" id="{20F12FCA-1CF3-9420-A226-8A3E4DF1C3FA}"/>
              </a:ext>
            </a:extLst>
          </p:cNvPr>
          <p:cNvSpPr>
            <a:spLocks noChangeArrowheads="1"/>
          </p:cNvSpPr>
          <p:nvPr/>
        </p:nvSpPr>
        <p:spPr bwMode="auto">
          <a:xfrm>
            <a:off x="392113" y="8878888"/>
            <a:ext cx="163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IN" altLang="en-US" sz="1400">
                <a:latin typeface="Times New Roman" panose="02020603050405020304" pitchFamily="18" charset="0"/>
                <a:cs typeface="Times New Roman" panose="02020603050405020304" pitchFamily="18" charset="0"/>
              </a:rPr>
              <a:t>   Project Supervisor</a:t>
            </a:r>
            <a:endParaRPr lang="en-US" altLang="en-US" sz="1400">
              <a:latin typeface="Times New Roman" panose="02020603050405020304" pitchFamily="18" charset="0"/>
              <a:cs typeface="Times New Roman" panose="02020603050405020304" pitchFamily="18" charset="0"/>
            </a:endParaRPr>
          </a:p>
        </p:txBody>
      </p:sp>
      <p:sp>
        <p:nvSpPr>
          <p:cNvPr id="5127" name="Rectangle 8">
            <a:extLst>
              <a:ext uri="{FF2B5EF4-FFF2-40B4-BE49-F238E27FC236}">
                <a16:creationId xmlns:a16="http://schemas.microsoft.com/office/drawing/2014/main" id="{25DBDF0A-DB32-1FCF-AA65-9E1D7A2A18FE}"/>
              </a:ext>
            </a:extLst>
          </p:cNvPr>
          <p:cNvSpPr>
            <a:spLocks noChangeArrowheads="1"/>
          </p:cNvSpPr>
          <p:nvPr/>
        </p:nvSpPr>
        <p:spPr bwMode="auto">
          <a:xfrm>
            <a:off x="590550" y="4160838"/>
            <a:ext cx="5529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IN" altLang="en-US" sz="1200">
                <a:latin typeface="Times New Roman" panose="02020603050405020304" pitchFamily="18" charset="0"/>
                <a:cs typeface="Times New Roman" panose="02020603050405020304" pitchFamily="18" charset="0"/>
              </a:rPr>
              <a:t>This work was not submitted or published earlier for any study</a:t>
            </a:r>
            <a:endParaRPr lang="en-US" altLang="en-US" sz="1200">
              <a:latin typeface="Times New Roman" panose="02020603050405020304" pitchFamily="18" charset="0"/>
              <a:cs typeface="Times New Roman" panose="02020603050405020304" pitchFamily="18" charset="0"/>
            </a:endParaRPr>
          </a:p>
        </p:txBody>
      </p:sp>
      <p:pic>
        <p:nvPicPr>
          <p:cNvPr id="12" name="Picture 11" descr="A close up of a logo&#10;&#10;Description automatically generated">
            <a:extLst>
              <a:ext uri="{FF2B5EF4-FFF2-40B4-BE49-F238E27FC236}">
                <a16:creationId xmlns:a16="http://schemas.microsoft.com/office/drawing/2014/main" id="{CE2879F0-A4E6-5568-6F10-6E1D2115957E}"/>
              </a:ext>
            </a:extLst>
          </p:cNvPr>
          <p:cNvPicPr>
            <a:picLocks noChangeAspect="1"/>
          </p:cNvPicPr>
          <p:nvPr/>
        </p:nvPicPr>
        <p:blipFill>
          <a:blip r:embed="rId3" cstate="print"/>
          <a:stretch>
            <a:fillRect/>
          </a:stretch>
        </p:blipFill>
        <p:spPr>
          <a:xfrm>
            <a:off x="139788" y="212912"/>
            <a:ext cx="6578417" cy="948017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a:extLst>
              <a:ext uri="{FF2B5EF4-FFF2-40B4-BE49-F238E27FC236}">
                <a16:creationId xmlns:a16="http://schemas.microsoft.com/office/drawing/2014/main" id="{18359CC4-C965-8D2A-8030-AB76291FB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965200"/>
            <a:ext cx="18859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3826040-1D5A-D383-9C73-C4879210663A}"/>
              </a:ext>
            </a:extLst>
          </p:cNvPr>
          <p:cNvSpPr txBox="1"/>
          <p:nvPr/>
        </p:nvSpPr>
        <p:spPr>
          <a:xfrm>
            <a:off x="1173163" y="2384425"/>
            <a:ext cx="4511675" cy="338138"/>
          </a:xfrm>
          <a:prstGeom prst="rect">
            <a:avLst/>
          </a:prstGeom>
          <a:noFill/>
        </p:spPr>
        <p:txBody>
          <a:bodyPr>
            <a:spAutoFit/>
          </a:bodyPr>
          <a:lstStyle/>
          <a:p>
            <a:pPr algn="ctr" eaLnBrk="1" fontAlgn="auto" hangingPunct="1">
              <a:spcBef>
                <a:spcPts val="0"/>
              </a:spcBef>
              <a:spcAft>
                <a:spcPts val="0"/>
              </a:spcAft>
              <a:defRPr/>
            </a:pPr>
            <a:r>
              <a:rPr lang="en-IN" sz="1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ACKNOWLEDGEMENTS</a:t>
            </a:r>
          </a:p>
        </p:txBody>
      </p:sp>
      <p:sp>
        <p:nvSpPr>
          <p:cNvPr id="6148" name="TextBox 8">
            <a:extLst>
              <a:ext uri="{FF2B5EF4-FFF2-40B4-BE49-F238E27FC236}">
                <a16:creationId xmlns:a16="http://schemas.microsoft.com/office/drawing/2014/main" id="{62C73354-BD90-5253-A4A8-3A1832269017}"/>
              </a:ext>
            </a:extLst>
          </p:cNvPr>
          <p:cNvSpPr txBox="1">
            <a:spLocks noChangeArrowheads="1"/>
          </p:cNvSpPr>
          <p:nvPr/>
        </p:nvSpPr>
        <p:spPr bwMode="auto">
          <a:xfrm>
            <a:off x="514350" y="3281363"/>
            <a:ext cx="58293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just" eaLnBrk="1" hangingPunct="1"/>
            <a:r>
              <a:rPr lang="en-GB" altLang="en-US" sz="1200">
                <a:latin typeface="Times New Roman" panose="02020603050405020304" pitchFamily="18" charset="0"/>
                <a:cs typeface="Times New Roman" panose="02020603050405020304" pitchFamily="18" charset="0"/>
              </a:rPr>
              <a:t>We express our deep sense of gratitude to our </a:t>
            </a:r>
            <a:r>
              <a:rPr lang="en-SG" altLang="en-GB" sz="1200">
                <a:latin typeface="Times New Roman" panose="02020603050405020304" pitchFamily="18" charset="0"/>
                <a:cs typeface="Times New Roman" panose="02020603050405020304" pitchFamily="18" charset="0"/>
              </a:rPr>
              <a:t>respected</a:t>
            </a:r>
            <a:r>
              <a:rPr lang="en-GB" altLang="en-US" sz="1200">
                <a:latin typeface="Times New Roman" panose="02020603050405020304" pitchFamily="18" charset="0"/>
                <a:cs typeface="Times New Roman" panose="02020603050405020304" pitchFamily="18" charset="0"/>
              </a:rPr>
              <a:t> Director, Gokaraju Rangaraju Institute of Engineering and Technology, for the valuable guidance and for permitting us to carry out this project. </a:t>
            </a:r>
          </a:p>
          <a:p>
            <a:pPr algn="just" eaLnBrk="1" hangingPunct="1"/>
            <a:endParaRPr lang="en-GB" altLang="en-US" sz="1200">
              <a:latin typeface="Times New Roman" panose="02020603050405020304" pitchFamily="18" charset="0"/>
              <a:cs typeface="Times New Roman" panose="02020603050405020304" pitchFamily="18" charset="0"/>
            </a:endParaRPr>
          </a:p>
          <a:p>
            <a:pPr algn="just" eaLnBrk="1" hangingPunct="1"/>
            <a:r>
              <a:rPr lang="en-GB" altLang="en-US" sz="1200">
                <a:latin typeface="Times New Roman" panose="02020603050405020304" pitchFamily="18" charset="0"/>
                <a:cs typeface="Times New Roman" panose="02020603050405020304" pitchFamily="18" charset="0"/>
              </a:rPr>
              <a:t>With immense pleasure, we extend our appreciation to our </a:t>
            </a:r>
            <a:r>
              <a:rPr lang="en-SG" altLang="en-GB" sz="1200">
                <a:latin typeface="Times New Roman" panose="02020603050405020304" pitchFamily="18" charset="0"/>
                <a:cs typeface="Times New Roman" panose="02020603050405020304" pitchFamily="18" charset="0"/>
              </a:rPr>
              <a:t>respected</a:t>
            </a:r>
            <a:r>
              <a:rPr lang="en-GB" altLang="en-US" sz="1200">
                <a:latin typeface="Times New Roman" panose="02020603050405020304" pitchFamily="18" charset="0"/>
                <a:cs typeface="Times New Roman" panose="02020603050405020304" pitchFamily="18" charset="0"/>
              </a:rPr>
              <a:t> Principal, for permitting us to carry out this project.</a:t>
            </a:r>
          </a:p>
          <a:p>
            <a:pPr algn="just" eaLnBrk="1" hangingPunct="1"/>
            <a:endParaRPr lang="en-GB" altLang="en-US" sz="1200">
              <a:latin typeface="Times New Roman" panose="02020603050405020304" pitchFamily="18" charset="0"/>
              <a:cs typeface="Times New Roman" panose="02020603050405020304" pitchFamily="18" charset="0"/>
            </a:endParaRPr>
          </a:p>
          <a:p>
            <a:pPr algn="just" eaLnBrk="1" hangingPunct="1"/>
            <a:r>
              <a:rPr lang="en-GB" altLang="en-US" sz="1200">
                <a:latin typeface="Times New Roman" panose="02020603050405020304" pitchFamily="18" charset="0"/>
                <a:cs typeface="Times New Roman" panose="02020603050405020304" pitchFamily="18" charset="0"/>
              </a:rPr>
              <a:t>We are thankful to the Associate Dean, Advanced Academic Centre, for providing us an appropriate </a:t>
            </a:r>
            <a:r>
              <a:rPr lang="en-SG" altLang="en-US" sz="1200">
                <a:latin typeface="Times New Roman" panose="02020603050405020304" pitchFamily="18" charset="0"/>
                <a:cs typeface="Times New Roman" panose="02020603050405020304" pitchFamily="18" charset="0"/>
              </a:rPr>
              <a:t>environment</a:t>
            </a:r>
            <a:r>
              <a:rPr lang="en-GB" altLang="en-US" sz="1200">
                <a:latin typeface="Times New Roman" panose="02020603050405020304" pitchFamily="18" charset="0"/>
                <a:cs typeface="Times New Roman" panose="02020603050405020304" pitchFamily="18" charset="0"/>
              </a:rPr>
              <a:t> required for the project completion.</a:t>
            </a:r>
          </a:p>
          <a:p>
            <a:pPr algn="just" eaLnBrk="1" hangingPunct="1"/>
            <a:endParaRPr lang="en-GB" altLang="en-US" sz="1200">
              <a:latin typeface="Times New Roman" panose="02020603050405020304" pitchFamily="18" charset="0"/>
              <a:cs typeface="Times New Roman" panose="02020603050405020304" pitchFamily="18" charset="0"/>
            </a:endParaRPr>
          </a:p>
          <a:p>
            <a:pPr algn="just" eaLnBrk="1" hangingPunct="1"/>
            <a:r>
              <a:rPr lang="en-GB" altLang="en-US" sz="1200">
                <a:latin typeface="Times New Roman" panose="02020603050405020304" pitchFamily="18" charset="0"/>
                <a:cs typeface="Times New Roman" panose="02020603050405020304" pitchFamily="18" charset="0"/>
              </a:rPr>
              <a:t>We are grateful to </a:t>
            </a:r>
            <a:r>
              <a:rPr lang="en-SG" altLang="en-GB" sz="1200">
                <a:latin typeface="Times New Roman" panose="02020603050405020304" pitchFamily="18" charset="0"/>
                <a:cs typeface="Times New Roman" panose="02020603050405020304" pitchFamily="18" charset="0"/>
              </a:rPr>
              <a:t>our</a:t>
            </a:r>
            <a:r>
              <a:rPr lang="en-GB" altLang="en-US" sz="1200">
                <a:latin typeface="Times New Roman" panose="02020603050405020304" pitchFamily="18" charset="0"/>
                <a:cs typeface="Times New Roman" panose="02020603050405020304" pitchFamily="18" charset="0"/>
              </a:rPr>
              <a:t> project supervisor who spared valuable time </a:t>
            </a:r>
            <a:r>
              <a:rPr lang="en-SG" altLang="en-US" sz="1200">
                <a:latin typeface="Times New Roman" panose="02020603050405020304" pitchFamily="18" charset="0"/>
                <a:cs typeface="Times New Roman" panose="02020603050405020304" pitchFamily="18" charset="0"/>
              </a:rPr>
              <a:t>to</a:t>
            </a:r>
            <a:r>
              <a:rPr lang="en-GB" altLang="en-US" sz="1200">
                <a:latin typeface="Times New Roman" panose="02020603050405020304" pitchFamily="18" charset="0"/>
                <a:cs typeface="Times New Roman" panose="02020603050405020304" pitchFamily="18" charset="0"/>
              </a:rPr>
              <a:t> </a:t>
            </a:r>
            <a:r>
              <a:rPr lang="en-SG" altLang="en-GB" sz="1200">
                <a:latin typeface="Times New Roman" panose="02020603050405020304" pitchFamily="18" charset="0"/>
                <a:cs typeface="Times New Roman" panose="02020603050405020304" pitchFamily="18" charset="0"/>
              </a:rPr>
              <a:t>influence </a:t>
            </a:r>
            <a:r>
              <a:rPr lang="en-GB" altLang="en-US" sz="1200">
                <a:latin typeface="Times New Roman" panose="02020603050405020304" pitchFamily="18" charset="0"/>
                <a:cs typeface="Times New Roman" panose="02020603050405020304" pitchFamily="18" charset="0"/>
              </a:rPr>
              <a:t>us with their novel insights</a:t>
            </a:r>
            <a:r>
              <a:rPr lang="en-SG" altLang="en-GB" sz="1200">
                <a:latin typeface="Times New Roman" panose="02020603050405020304" pitchFamily="18" charset="0"/>
                <a:cs typeface="Times New Roman" panose="02020603050405020304" pitchFamily="18" charset="0"/>
              </a:rPr>
              <a:t>.</a:t>
            </a:r>
          </a:p>
          <a:p>
            <a:pPr algn="just" eaLnBrk="1" hangingPunct="1"/>
            <a:endParaRPr lang="en-SG" altLang="en-GB" sz="1200">
              <a:latin typeface="Times New Roman" panose="02020603050405020304" pitchFamily="18" charset="0"/>
              <a:cs typeface="Times New Roman" panose="02020603050405020304" pitchFamily="18" charset="0"/>
            </a:endParaRPr>
          </a:p>
          <a:p>
            <a:pPr algn="just" eaLnBrk="1" hangingPunct="1"/>
            <a:r>
              <a:rPr lang="en-GB" altLang="en-US" sz="1200">
                <a:latin typeface="Times New Roman" panose="02020603050405020304" pitchFamily="18" charset="0"/>
                <a:cs typeface="Times New Roman" panose="02020603050405020304" pitchFamily="18" charset="0"/>
              </a:rPr>
              <a:t>We are indebted to </a:t>
            </a:r>
            <a:r>
              <a:rPr lang="en-SG" altLang="en-GB" sz="1200">
                <a:latin typeface="Times New Roman" panose="02020603050405020304" pitchFamily="18" charset="0"/>
                <a:cs typeface="Times New Roman" panose="02020603050405020304" pitchFamily="18" charset="0"/>
              </a:rPr>
              <a:t>all the above mentioned people </a:t>
            </a:r>
            <a:r>
              <a:rPr lang="en-GB" altLang="en-US" sz="1200">
                <a:latin typeface="Times New Roman" panose="02020603050405020304" pitchFamily="18" charset="0"/>
                <a:cs typeface="Times New Roman" panose="02020603050405020304" pitchFamily="18" charset="0"/>
              </a:rPr>
              <a:t>without whom we would not have </a:t>
            </a:r>
            <a:r>
              <a:rPr lang="en-SG" altLang="en-GB" sz="1200">
                <a:latin typeface="Times New Roman" panose="02020603050405020304" pitchFamily="18" charset="0"/>
                <a:cs typeface="Times New Roman" panose="02020603050405020304" pitchFamily="18" charset="0"/>
              </a:rPr>
              <a:t>concluded</a:t>
            </a:r>
            <a:r>
              <a:rPr lang="en-GB" altLang="en-US" sz="1200">
                <a:latin typeface="Times New Roman" panose="02020603050405020304" pitchFamily="18" charset="0"/>
                <a:cs typeface="Times New Roman" panose="02020603050405020304" pitchFamily="18" charset="0"/>
              </a:rPr>
              <a:t> the project.</a:t>
            </a:r>
            <a:endParaRPr lang="en-IN" altLang="en-US" sz="1200">
              <a:latin typeface="Times New Roman" panose="02020603050405020304" pitchFamily="18" charset="0"/>
              <a:cs typeface="Times New Roman" panose="02020603050405020304" pitchFamily="18" charset="0"/>
            </a:endParaRPr>
          </a:p>
        </p:txBody>
      </p:sp>
      <p:pic>
        <p:nvPicPr>
          <p:cNvPr id="11" name="Picture 10" descr="A close up of a logo&#10;&#10;Description automatically generated">
            <a:extLst>
              <a:ext uri="{FF2B5EF4-FFF2-40B4-BE49-F238E27FC236}">
                <a16:creationId xmlns:a16="http://schemas.microsoft.com/office/drawing/2014/main" id="{2F896EDE-C1B0-57B8-0964-3F925DD8284B}"/>
              </a:ext>
            </a:extLst>
          </p:cNvPr>
          <p:cNvPicPr>
            <a:picLocks noChangeAspect="1"/>
          </p:cNvPicPr>
          <p:nvPr/>
        </p:nvPicPr>
        <p:blipFill>
          <a:blip r:embed="rId3" cstate="print"/>
          <a:stretch>
            <a:fillRect/>
          </a:stretch>
        </p:blipFill>
        <p:spPr>
          <a:xfrm>
            <a:off x="139788" y="212912"/>
            <a:ext cx="6578417" cy="948017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BBE7-AD20-4573-D345-79CA7A90D0C2}"/>
              </a:ext>
            </a:extLst>
          </p:cNvPr>
          <p:cNvSpPr>
            <a:spLocks noGrp="1"/>
          </p:cNvSpPr>
          <p:nvPr>
            <p:ph type="title"/>
          </p:nvPr>
        </p:nvSpPr>
        <p:spPr>
          <a:xfrm>
            <a:off x="528638" y="760413"/>
            <a:ext cx="1778000" cy="463550"/>
          </a:xfrm>
        </p:spPr>
        <p:txBody>
          <a:bodyPr rtlCol="0">
            <a:normAutofit fontScale="90000"/>
          </a:bodyPr>
          <a:lstStyle/>
          <a:p>
            <a:pPr fontAlgn="auto">
              <a:spcAft>
                <a:spcPts val="0"/>
              </a:spcAft>
              <a:defRPr/>
            </a:pPr>
            <a:r>
              <a:rPr lang="en-US" sz="1600" dirty="0">
                <a:solidFill>
                  <a:srgbClr val="002060"/>
                </a:solidFill>
                <a:latin typeface="Times New Roman" panose="02020603050405020304" pitchFamily="18" charset="0"/>
                <a:cs typeface="Times New Roman" panose="02020603050405020304" pitchFamily="18" charset="0"/>
              </a:rPr>
              <a:t>                                           </a:t>
            </a:r>
            <a:r>
              <a:rPr lang="en-US" sz="1800" b="1" u="sng" dirty="0">
                <a:solidFill>
                  <a:srgbClr val="002060"/>
                </a:solidFill>
                <a:latin typeface="Times New Roman" panose="02020603050405020304" pitchFamily="18" charset="0"/>
                <a:cs typeface="Times New Roman" panose="02020603050405020304" pitchFamily="18" charset="0"/>
              </a:rPr>
              <a:t>ABSTRACT</a:t>
            </a:r>
            <a:r>
              <a:rPr lang="en-US" sz="1800" b="1" u="sng" dirty="0">
                <a:latin typeface="Times New Roman" panose="02020603050405020304" pitchFamily="18" charset="0"/>
                <a:cs typeface="Times New Roman" panose="02020603050405020304" pitchFamily="18" charset="0"/>
              </a:rPr>
              <a:t> </a:t>
            </a:r>
            <a:endParaRPr lang="en-IN" sz="1800" b="1" u="sng" dirty="0">
              <a:latin typeface="Times New Roman" panose="02020603050405020304" pitchFamily="18" charset="0"/>
              <a:cs typeface="Times New Roman" panose="02020603050405020304" pitchFamily="18" charset="0"/>
            </a:endParaRPr>
          </a:p>
        </p:txBody>
      </p:sp>
      <p:sp>
        <p:nvSpPr>
          <p:cNvPr id="7171" name="Content Placeholder 2">
            <a:extLst>
              <a:ext uri="{FF2B5EF4-FFF2-40B4-BE49-F238E27FC236}">
                <a16:creationId xmlns:a16="http://schemas.microsoft.com/office/drawing/2014/main" id="{EB43EB80-BE51-5772-3FB7-6AF42753C10B}"/>
              </a:ext>
            </a:extLst>
          </p:cNvPr>
          <p:cNvSpPr>
            <a:spLocks noGrp="1" noChangeArrowheads="1"/>
          </p:cNvSpPr>
          <p:nvPr>
            <p:ph idx="1"/>
          </p:nvPr>
        </p:nvSpPr>
        <p:spPr bwMode="auto">
          <a:xfrm>
            <a:off x="600075" y="1349375"/>
            <a:ext cx="5915025" cy="1838325"/>
          </a:xfrm>
        </p:spPr>
        <p:txBody>
          <a:bodyPr wrap="square" numCol="1" anchor="t" anchorCtr="0" compatLnSpc="1">
            <a:prstTxWarp prst="textNoShape">
              <a:avLst/>
            </a:prstTxWarp>
          </a:bodyPr>
          <a:lstStyle/>
          <a:p>
            <a:pPr marL="0" indent="0" algn="just">
              <a:buFont typeface="Arial" panose="020B0604020202020204" pitchFamily="34" charset="0"/>
              <a:buNone/>
            </a:pPr>
            <a:r>
              <a:rPr lang="en-IN" altLang="en-US" sz="1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project is aimed to predict the disease and its precautions based on the physical symptoms. The project proceeds with the intake of the dataset. The dataset is used to predict the disease of the person. Overall, this project solves the problem for people unaware of medical conditions and diseases during their rough times. It provides appropriate diseases which can be helpful to get an opinion of their condition. These days people are neglecting to visit the hospital until the problem gets severe so this project may help people of economical classes to get a first opinion. </a:t>
            </a:r>
            <a:r>
              <a:rPr lang="en-US" altLang="en-US" sz="1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study aims to assess whether it is possible to predict a person's disease using machine learning</a:t>
            </a:r>
            <a:endParaRPr lang="en-US" altLang="en-US" sz="1200">
              <a:latin typeface="Times New Roman" panose="02020603050405020304" pitchFamily="18" charset="0"/>
              <a:cs typeface="Times New Roman" panose="02020603050405020304" pitchFamily="18" charset="0"/>
            </a:endParaRPr>
          </a:p>
        </p:txBody>
      </p:sp>
      <p:sp>
        <p:nvSpPr>
          <p:cNvPr id="7172" name="Rectangle 3">
            <a:extLst>
              <a:ext uri="{FF2B5EF4-FFF2-40B4-BE49-F238E27FC236}">
                <a16:creationId xmlns:a16="http://schemas.microsoft.com/office/drawing/2014/main" id="{C9D751ED-F63F-59A3-DC59-97BB13F7B69C}"/>
              </a:ext>
            </a:extLst>
          </p:cNvPr>
          <p:cNvSpPr>
            <a:spLocks noChangeArrowheads="1"/>
          </p:cNvSpPr>
          <p:nvPr/>
        </p:nvSpPr>
        <p:spPr bwMode="auto">
          <a:xfrm>
            <a:off x="528638" y="3327400"/>
            <a:ext cx="1892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15000"/>
              </a:lnSpc>
              <a:spcAft>
                <a:spcPts val="1000"/>
              </a:spcAft>
            </a:pPr>
            <a:r>
              <a:rPr lang="en-IN" altLang="en-US" sz="1600" b="1" u="sng">
                <a:latin typeface="Times New Roman" panose="02020603050405020304" pitchFamily="18" charset="0"/>
                <a:cs typeface="Times New Roman" panose="02020603050405020304" pitchFamily="18" charset="0"/>
              </a:rPr>
              <a:t>INTRODUCTION:</a:t>
            </a:r>
            <a:endParaRPr lang="en-IN" altLang="en-US" sz="1600">
              <a:cs typeface="Calibri" panose="020F0502020204030204" pitchFamily="34" charset="0"/>
            </a:endParaRPr>
          </a:p>
        </p:txBody>
      </p:sp>
      <p:sp>
        <p:nvSpPr>
          <p:cNvPr id="8" name="Rectangle 7">
            <a:extLst>
              <a:ext uri="{FF2B5EF4-FFF2-40B4-BE49-F238E27FC236}">
                <a16:creationId xmlns:a16="http://schemas.microsoft.com/office/drawing/2014/main" id="{35AEB33F-9BA6-1A86-F073-F3284DB9465D}"/>
              </a:ext>
            </a:extLst>
          </p:cNvPr>
          <p:cNvSpPr/>
          <p:nvPr/>
        </p:nvSpPr>
        <p:spPr>
          <a:xfrm flipH="1">
            <a:off x="42863" y="14288"/>
            <a:ext cx="6815137" cy="9891712"/>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7174" name="Picture 6">
            <a:extLst>
              <a:ext uri="{FF2B5EF4-FFF2-40B4-BE49-F238E27FC236}">
                <a16:creationId xmlns:a16="http://schemas.microsoft.com/office/drawing/2014/main" id="{5CE2E24B-2ACF-44BC-E152-5092C9821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4106863"/>
            <a:ext cx="6172200"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BFA083-8589-74B3-6B4A-C6A358F8FB39}"/>
              </a:ext>
            </a:extLst>
          </p:cNvPr>
          <p:cNvSpPr txBox="1"/>
          <p:nvPr/>
        </p:nvSpPr>
        <p:spPr>
          <a:xfrm>
            <a:off x="331788" y="935038"/>
            <a:ext cx="6313487" cy="7180262"/>
          </a:xfrm>
          <a:prstGeom prst="rect">
            <a:avLst/>
          </a:prstGeom>
          <a:noFill/>
        </p:spPr>
        <p:txBody>
          <a:bodyPr>
            <a:spAutoFit/>
          </a:bodyPr>
          <a:lstStyle/>
          <a:p>
            <a:pPr eaLnBrk="1" fontAlgn="auto" hangingPunct="1">
              <a:lnSpc>
                <a:spcPct val="107000"/>
              </a:lnSpc>
              <a:spcBef>
                <a:spcPts val="0"/>
              </a:spcBef>
              <a:spcAft>
                <a:spcPts val="800"/>
              </a:spcAft>
              <a:defRPr/>
            </a:pPr>
            <a:b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Machine learning is a branch of artificial intelligence (AI) and computer science that focuses on using data and algorithms to imitate how humans learn, gradually improving its accuracy.</a:t>
            </a:r>
            <a:b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b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b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Machine learning algorithms use historical data as input to predict new output values</a:t>
            </a:r>
            <a:b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br>
              <a:rPr lang="en-IN" sz="145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IN" sz="1200" dirty="0">
                <a:latin typeface="Times New Roman" panose="02020603050405020304" pitchFamily="18" charset="0"/>
                <a:ea typeface="Calibri" panose="020F0502020204030204" pitchFamily="34" charset="0"/>
                <a:cs typeface="Times New Roman" panose="02020603050405020304" pitchFamily="18" charset="0"/>
              </a:rPr>
              <a:t>Machine learning is used in internet search engines, email filters to sort out spam, websites to make personalized recommendations, banking software to detect unusual transactions, and lots of apps on our phones such as voice recognition.</a:t>
            </a:r>
            <a:br>
              <a:rPr lang="en-IN" sz="1200" dirty="0">
                <a:latin typeface="Times New Roman" panose="02020603050405020304" pitchFamily="18" charset="0"/>
                <a:ea typeface="Calibri" panose="020F0502020204030204" pitchFamily="34" charset="0"/>
                <a:cs typeface="Times New Roman" panose="02020603050405020304" pitchFamily="18" charset="0"/>
              </a:rPr>
            </a:br>
            <a:br>
              <a:rPr lang="en-IN" sz="1200" dirty="0">
                <a:latin typeface="Times New Roman" panose="02020603050405020304" pitchFamily="18" charset="0"/>
                <a:ea typeface="Calibri" panose="020F0502020204030204" pitchFamily="34" charset="0"/>
                <a:cs typeface="Times New Roman" panose="02020603050405020304" pitchFamily="18" charset="0"/>
              </a:rPr>
            </a:br>
            <a:br>
              <a:rPr lang="en-IN" sz="1200" dirty="0">
                <a:latin typeface="Times New Roman" panose="02020603050405020304" pitchFamily="18" charset="0"/>
                <a:ea typeface="Calibri" panose="020F0502020204030204" pitchFamily="34" charset="0"/>
                <a:cs typeface="Times New Roman" panose="02020603050405020304" pitchFamily="18" charset="0"/>
              </a:rPr>
            </a:br>
            <a:br>
              <a:rPr lang="en-IN" sz="1200" dirty="0">
                <a:latin typeface="Times New Roman" panose="02020603050405020304" pitchFamily="18" charset="0"/>
                <a:ea typeface="Calibri" panose="020F0502020204030204" pitchFamily="34" charset="0"/>
                <a:cs typeface="Times New Roman" panose="02020603050405020304" pitchFamily="18" charset="0"/>
              </a:rPr>
            </a:b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eaLnBrk="1" fontAlgn="auto" hangingPunct="1">
              <a:lnSpc>
                <a:spcPct val="115000"/>
              </a:lnSpc>
              <a:spcBef>
                <a:spcPts val="0"/>
              </a:spcBef>
              <a:spcAft>
                <a:spcPts val="1000"/>
              </a:spcAft>
              <a:defRPr/>
            </a:pPr>
            <a:r>
              <a:rPr lang="en-IN" sz="1400" b="1" dirty="0">
                <a:latin typeface="Times New Roman" panose="02020603050405020304" pitchFamily="18" charset="0"/>
                <a:ea typeface="Times New Roman" panose="02020603050405020304" pitchFamily="18" charset="0"/>
                <a:cs typeface="Times New Roman" panose="02020603050405020304" pitchFamily="18" charset="0"/>
              </a:rPr>
              <a:t>Here we are with our project based on machine learning </a:t>
            </a:r>
            <a:r>
              <a:rPr lang="en-IN" sz="145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450" b="1" dirty="0">
              <a:latin typeface="Times New Roman" panose="02020603050405020304" pitchFamily="18" charset="0"/>
              <a:ea typeface="Calibri" panose="020F0502020204030204" pitchFamily="34" charset="0"/>
              <a:cs typeface="Times New Roman" panose="02020603050405020304" pitchFamily="18" charset="0"/>
            </a:endParaRPr>
          </a:p>
          <a:p>
            <a:pPr eaLnBrk="1" fontAlgn="auto" hangingPunct="1">
              <a:lnSpc>
                <a:spcPct val="107000"/>
              </a:lnSpc>
              <a:spcBef>
                <a:spcPts val="0"/>
              </a:spcBef>
              <a:spcAft>
                <a:spcPts val="800"/>
              </a:spcAft>
              <a:defRPr/>
            </a:pPr>
            <a:r>
              <a:rPr lang="en-IN" sz="1200" dirty="0">
                <a:latin typeface="Times New Roman" panose="02020603050405020304" pitchFamily="18" charset="0"/>
                <a:ea typeface="Calibri" panose="020F0502020204030204" pitchFamily="34" charset="0"/>
                <a:cs typeface="Times New Roman" panose="02020603050405020304" pitchFamily="18" charset="0"/>
              </a:rPr>
              <a:t>On the prediction of Diseases using machine learning techniques.</a:t>
            </a:r>
            <a:br>
              <a:rPr lang="en-IN" sz="1200" dirty="0">
                <a:latin typeface="Times New Roman" panose="02020603050405020304" pitchFamily="18" charset="0"/>
                <a:ea typeface="Calibri" panose="020F0502020204030204" pitchFamily="34" charset="0"/>
                <a:cs typeface="Times New Roman" panose="02020603050405020304" pitchFamily="18" charset="0"/>
              </a:rPr>
            </a:br>
            <a:br>
              <a:rPr lang="en-IN" sz="1200" dirty="0">
                <a:latin typeface="Times New Roman" panose="02020603050405020304" pitchFamily="18" charset="0"/>
                <a:ea typeface="Calibri" panose="020F0502020204030204" pitchFamily="34" charset="0"/>
                <a:cs typeface="Times New Roman" panose="02020603050405020304" pitchFamily="18" charset="0"/>
              </a:rPr>
            </a:br>
            <a:r>
              <a:rPr lang="en-IN" sz="1200" dirty="0">
                <a:latin typeface="Times New Roman" panose="02020603050405020304" pitchFamily="18" charset="0"/>
                <a:ea typeface="Calibri" panose="020F0502020204030204" pitchFamily="34" charset="0"/>
                <a:cs typeface="Times New Roman" panose="02020603050405020304" pitchFamily="18" charset="0"/>
              </a:rPr>
              <a:t>Accurate disease prediction needs expert knowledge it can not be understandable by common people. Because there are an infinite number of diseases, they have different symptoms, and combinations of different symptoms lead to different diseases. So, it is a very complex task to decide on the Disease. Even Experts use this type of machine learning software to confirm their predictions. In this paper, we applied different methods and techniques to achieve higher precision of the used car price prediction</a:t>
            </a:r>
            <a:r>
              <a:rPr lang="en-IN" sz="1200" b="1" dirty="0">
                <a:latin typeface="Times New Roman" panose="02020603050405020304" pitchFamily="18" charset="0"/>
                <a:ea typeface="Calibri" panose="020F0502020204030204" pitchFamily="34" charset="0"/>
                <a:cs typeface="Times New Roman" panose="02020603050405020304" pitchFamily="18" charset="0"/>
              </a:rPr>
              <a:t>.</a:t>
            </a:r>
            <a:br>
              <a:rPr lang="en-IN" sz="1200" b="1" dirty="0">
                <a:latin typeface="Times New Roman" panose="02020603050405020304" pitchFamily="18" charset="0"/>
                <a:ea typeface="Calibri" panose="020F0502020204030204" pitchFamily="34" charset="0"/>
                <a:cs typeface="Times New Roman" panose="02020603050405020304" pitchFamily="18" charset="0"/>
              </a:rPr>
            </a:br>
            <a:br>
              <a:rPr lang="en-IN" sz="1200" b="1" dirty="0">
                <a:latin typeface="Times New Roman" panose="02020603050405020304" pitchFamily="18" charset="0"/>
                <a:ea typeface="Calibri" panose="020F0502020204030204" pitchFamily="34" charset="0"/>
                <a:cs typeface="Times New Roman" panose="02020603050405020304" pitchFamily="18" charset="0"/>
              </a:rPr>
            </a:br>
            <a:r>
              <a:rPr lang="en-IN" sz="1200"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The Decision Tree algorithm uses a data structure called a tree to predict the outcome of a particular problem. Since the decision tree follows a supervised approach, the algorithm is fed with a collection of pre-processed data. This data is used to train the algorithm.</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eaLnBrk="1" fontAlgn="auto" hangingPunct="1">
              <a:lnSpc>
                <a:spcPct val="107000"/>
              </a:lnSpc>
              <a:spcBef>
                <a:spcPts val="0"/>
              </a:spcBef>
              <a:spcAft>
                <a:spcPts val="800"/>
              </a:spcAft>
              <a:defRPr/>
            </a:pPr>
            <a:br>
              <a:rPr lang="en-IN" sz="1200" dirty="0">
                <a:latin typeface="Times New Roman" panose="02020603050405020304" pitchFamily="18" charset="0"/>
                <a:ea typeface="Calibri" panose="020F0502020204030204" pitchFamily="34" charset="0"/>
                <a:cs typeface="Times New Roman" panose="02020603050405020304" pitchFamily="18" charset="0"/>
              </a:rPr>
            </a:br>
            <a:r>
              <a:rPr lang="en-IN" sz="1200" spc="-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Decision Trees are versatile and powerful machine learning algorithms that can perform both classification and regression tasks and even multioutput tasks. Decision Trees are also the fundamental components of Random Forest, which are among the most powerful Machine Learning algorithms available today.</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eaLnBrk="1" fontAlgn="auto" hangingPunct="1">
              <a:lnSpc>
                <a:spcPct val="115000"/>
              </a:lnSpc>
              <a:spcBef>
                <a:spcPts val="0"/>
              </a:spcBef>
              <a:spcAft>
                <a:spcPts val="1000"/>
              </a:spcAft>
              <a:defRPr/>
            </a:pP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576106C-02CF-4A0F-DE51-514E81102DC1}"/>
              </a:ext>
            </a:extLst>
          </p:cNvPr>
          <p:cNvSpPr/>
          <p:nvPr/>
        </p:nvSpPr>
        <p:spPr>
          <a:xfrm>
            <a:off x="76200" y="138113"/>
            <a:ext cx="6705600" cy="9629775"/>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8584C-406A-4606-FBC0-AF596DAB8709}"/>
              </a:ext>
            </a:extLst>
          </p:cNvPr>
          <p:cNvSpPr txBox="1"/>
          <p:nvPr/>
        </p:nvSpPr>
        <p:spPr>
          <a:xfrm>
            <a:off x="977900" y="1073150"/>
            <a:ext cx="4902200" cy="5268913"/>
          </a:xfrm>
          <a:prstGeom prst="rect">
            <a:avLst/>
          </a:prstGeom>
          <a:noFill/>
        </p:spPr>
        <p:txBody>
          <a:bodyPr>
            <a:spAutoFit/>
          </a:bodyPr>
          <a:lstStyle/>
          <a:p>
            <a:pPr eaLnBrk="1" fontAlgn="auto" hangingPunct="1">
              <a:lnSpc>
                <a:spcPct val="115000"/>
              </a:lnSpc>
              <a:spcBef>
                <a:spcPts val="0"/>
              </a:spcBef>
              <a:spcAft>
                <a:spcPts val="1000"/>
              </a:spcAft>
              <a:defRPr/>
            </a:pPr>
            <a:r>
              <a:rPr lang="en-IN" sz="1600" b="1" u="sng" dirty="0">
                <a:latin typeface="Times New Roman" panose="02020603050405020304" pitchFamily="18" charset="0"/>
                <a:ea typeface="Times New Roman" panose="02020603050405020304" pitchFamily="18" charset="0"/>
              </a:rPr>
              <a:t>PROJECT WORK FLOW:</a:t>
            </a:r>
          </a:p>
          <a:p>
            <a:pPr eaLnBrk="1" fontAlgn="auto" hangingPunct="1">
              <a:lnSpc>
                <a:spcPct val="115000"/>
              </a:lnSpc>
              <a:spcBef>
                <a:spcPts val="0"/>
              </a:spcBef>
              <a:spcAft>
                <a:spcPts val="1000"/>
              </a:spcAft>
              <a:defRPr/>
            </a:pPr>
            <a:endParaRPr lang="en-IN" sz="1600" dirty="0">
              <a:ea typeface="Calibri" panose="020F0502020204030204" pitchFamily="34"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Collected the data from different sources.</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have done changes to the raw data.</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Imported the required libraries and modules.</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Imported the dataset as the data frame.</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Dropped the unnecessary columns and NULL/NAN values in the dataset.</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Splitting the dataset into train and test data frame.</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finalized the dependent and the independent values.</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Using </a:t>
            </a:r>
            <a:r>
              <a:rPr lang="en-IN" sz="1400" spc="-5" dirty="0">
                <a:solidFill>
                  <a:srgbClr val="000000"/>
                </a:solidFill>
                <a:latin typeface="Times New Roman" panose="02020603050405020304" pitchFamily="18" charset="0"/>
                <a:ea typeface="Calibri" panose="020F0502020204030204" pitchFamily="34" charset="0"/>
              </a:rPr>
              <a:t>Decision Tree Regression </a:t>
            </a: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the data  we got the values.</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have got the accuracy of 99.996%.</a:t>
            </a:r>
            <a:endParaRPr lang="en-IN" sz="1400" dirty="0">
              <a:latin typeface="Times New Roman" panose="02020603050405020304" pitchFamily="18" charset="0"/>
              <a:ea typeface="Noto Sans Symbols"/>
              <a:cs typeface="Times New Roman" panose="02020603050405020304" pitchFamily="18" charset="0"/>
            </a:endParaRPr>
          </a:p>
          <a:p>
            <a:pPr marL="342900" indent="-342900" eaLnBrk="1" fontAlgn="auto" hangingPunct="1">
              <a:lnSpc>
                <a:spcPct val="115000"/>
              </a:lnSpc>
              <a:spcBef>
                <a:spcPts val="0"/>
              </a:spcBef>
              <a:spcAft>
                <a:spcPts val="1000"/>
              </a:spcAft>
              <a:buFont typeface="Arial" panose="020B0604020202020204" pitchFamily="34" charset="0"/>
              <a:buChar char="●"/>
              <a:defRPr/>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 improve the accuracy we can even use different models like Random Forest Classifier, KNN, etc.</a:t>
            </a:r>
            <a:endParaRPr lang="en-IN" sz="1400" dirty="0">
              <a:latin typeface="Times New Roman" panose="02020603050405020304" pitchFamily="18" charset="0"/>
              <a:ea typeface="Noto Sans Symbols"/>
              <a:cs typeface="Times New Roman" panose="02020603050405020304" pitchFamily="18" charset="0"/>
            </a:endParaRPr>
          </a:p>
        </p:txBody>
      </p:sp>
      <p:sp>
        <p:nvSpPr>
          <p:cNvPr id="5" name="Rectangle 4">
            <a:extLst>
              <a:ext uri="{FF2B5EF4-FFF2-40B4-BE49-F238E27FC236}">
                <a16:creationId xmlns:a16="http://schemas.microsoft.com/office/drawing/2014/main" id="{C4DFAB60-306C-198E-E828-04EA714F63D7}"/>
              </a:ext>
            </a:extLst>
          </p:cNvPr>
          <p:cNvSpPr/>
          <p:nvPr/>
        </p:nvSpPr>
        <p:spPr>
          <a:xfrm>
            <a:off x="152400" y="276225"/>
            <a:ext cx="6492875" cy="9267825"/>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C26398-3189-F406-54B5-20F371ADF0E3}"/>
              </a:ext>
            </a:extLst>
          </p:cNvPr>
          <p:cNvSpPr txBox="1">
            <a:spLocks/>
          </p:cNvSpPr>
          <p:nvPr/>
        </p:nvSpPr>
        <p:spPr>
          <a:xfrm>
            <a:off x="611188" y="658813"/>
            <a:ext cx="5505450" cy="757078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b="1" u="sng" dirty="0">
                <a:latin typeface="Times New Roman" panose="02020603050405020304" pitchFamily="18" charset="0"/>
                <a:cs typeface="Times New Roman" panose="02020603050405020304" pitchFamily="18" charset="0"/>
              </a:rPr>
              <a:t>INPUTS</a:t>
            </a:r>
          </a:p>
          <a:p>
            <a:pPr marL="0" indent="0" fontAlgn="auto">
              <a:spcAft>
                <a:spcPts val="0"/>
              </a:spcAft>
              <a:buFont typeface="Arial" panose="020B0604020202020204" pitchFamily="34" charset="0"/>
              <a:buNone/>
              <a:defRPr/>
            </a:pPr>
            <a:endParaRPr lang="en-US" sz="1600" dirty="0">
              <a:latin typeface="Times New Roman" panose="02020603050405020304" pitchFamily="18" charset="0"/>
              <a:cs typeface="Times New Roman" panose="02020603050405020304" pitchFamily="18" charset="0"/>
            </a:endParaRPr>
          </a:p>
          <a:p>
            <a:pPr fontAlgn="auto">
              <a:spcAft>
                <a:spcPts val="0"/>
              </a:spcAft>
              <a:defRPr/>
            </a:pPr>
            <a:r>
              <a:rPr lang="en-IN" sz="1400" dirty="0">
                <a:latin typeface="Times New Roman" panose="02020603050405020304" pitchFamily="18" charset="0"/>
                <a:cs typeface="Times New Roman" panose="02020603050405020304" pitchFamily="18" charset="0"/>
              </a:rPr>
              <a:t>Symptoms                                                   </a:t>
            </a:r>
          </a:p>
          <a:p>
            <a:pPr marL="0" indent="0" fontAlgn="auto">
              <a:spcAft>
                <a:spcPts val="0"/>
              </a:spcAft>
              <a:buFont typeface="Arial" panose="020B0604020202020204" pitchFamily="34" charset="0"/>
              <a:buNone/>
              <a:defRPr/>
            </a:pPr>
            <a:endParaRPr lang="en-IN" sz="1400" dirty="0">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r>
              <a:rPr lang="en-US" sz="1600" b="1" u="sng" dirty="0">
                <a:latin typeface="Times New Roman" panose="02020603050405020304" pitchFamily="18" charset="0"/>
                <a:cs typeface="Times New Roman" panose="02020603050405020304" pitchFamily="18" charset="0"/>
              </a:rPr>
              <a:t>OUTPUT</a:t>
            </a:r>
          </a:p>
          <a:p>
            <a:pPr marL="0" indent="0" fontAlgn="auto">
              <a:spcAft>
                <a:spcPts val="0"/>
              </a:spcAft>
              <a:buFont typeface="Arial" panose="020B0604020202020204" pitchFamily="34" charset="0"/>
              <a:buNone/>
              <a:defRPr/>
            </a:pPr>
            <a:endParaRPr lang="en-US" sz="1400" dirty="0">
              <a:latin typeface="Times New Roman" panose="02020603050405020304" pitchFamily="18" charset="0"/>
              <a:cs typeface="Times New Roman" panose="02020603050405020304" pitchFamily="18" charset="0"/>
            </a:endParaRPr>
          </a:p>
          <a:p>
            <a:pPr fontAlgn="auto">
              <a:spcAft>
                <a:spcPts val="0"/>
              </a:spcAft>
              <a:defRPr/>
            </a:pPr>
            <a:r>
              <a:rPr lang="en-IN" sz="1400" dirty="0">
                <a:latin typeface="Times New Roman" panose="02020603050405020304" pitchFamily="18" charset="0"/>
                <a:cs typeface="Times New Roman" panose="02020603050405020304" pitchFamily="18" charset="0"/>
              </a:rPr>
              <a:t>  Disease</a:t>
            </a:r>
          </a:p>
          <a:p>
            <a:pPr fontAlgn="auto">
              <a:spcAft>
                <a:spcPts val="0"/>
              </a:spcAft>
              <a:defRPr/>
            </a:pPr>
            <a:r>
              <a:rPr lang="en-IN" sz="1400" dirty="0">
                <a:latin typeface="Times New Roman" panose="02020603050405020304" pitchFamily="18" charset="0"/>
                <a:cs typeface="Times New Roman" panose="02020603050405020304" pitchFamily="18" charset="0"/>
              </a:rPr>
              <a:t>  Precautions</a:t>
            </a:r>
            <a:br>
              <a:rPr lang="en-IN" sz="1400" dirty="0">
                <a:latin typeface="Times New Roman" panose="02020603050405020304" pitchFamily="18" charset="0"/>
                <a:cs typeface="Times New Roman" panose="02020603050405020304" pitchFamily="18" charset="0"/>
              </a:rPr>
            </a:b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endParaRPr lang="en-IN" sz="1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DA1A9F0-D367-31B8-C345-4B17803EE072}"/>
              </a:ext>
            </a:extLst>
          </p:cNvPr>
          <p:cNvSpPr/>
          <p:nvPr/>
        </p:nvSpPr>
        <p:spPr>
          <a:xfrm>
            <a:off x="182563" y="200025"/>
            <a:ext cx="6518275" cy="9544050"/>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44" name="TextBox 2">
            <a:extLst>
              <a:ext uri="{FF2B5EF4-FFF2-40B4-BE49-F238E27FC236}">
                <a16:creationId xmlns:a16="http://schemas.microsoft.com/office/drawing/2014/main" id="{CAE21F3D-09ED-2ACA-8FC5-C80B6610D37F}"/>
              </a:ext>
            </a:extLst>
          </p:cNvPr>
          <p:cNvSpPr txBox="1">
            <a:spLocks noChangeArrowheads="1"/>
          </p:cNvSpPr>
          <p:nvPr/>
        </p:nvSpPr>
        <p:spPr bwMode="auto">
          <a:xfrm>
            <a:off x="611188" y="3108325"/>
            <a:ext cx="1562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IN" altLang="en-US" sz="1400">
                <a:latin typeface="Times New Roman" panose="02020603050405020304" pitchFamily="18" charset="0"/>
                <a:cs typeface="Times New Roman" panose="02020603050405020304" pitchFamily="18" charset="0"/>
              </a:rPr>
              <a:t>Description</a:t>
            </a:r>
            <a:endParaRPr lang="en-I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19665DE-3802-6F72-9084-DEF2E5392257}"/>
              </a:ext>
            </a:extLst>
          </p:cNvPr>
          <p:cNvSpPr>
            <a:spLocks noGrp="1" noChangeArrowheads="1"/>
          </p:cNvSpPr>
          <p:nvPr>
            <p:ph type="title"/>
          </p:nvPr>
        </p:nvSpPr>
        <p:spPr>
          <a:xfrm>
            <a:off x="471488" y="527050"/>
            <a:ext cx="5915025" cy="889000"/>
          </a:xfrm>
        </p:spPr>
        <p:txBody>
          <a:bodyPr/>
          <a:lstStyle/>
          <a:p>
            <a:pPr algn="ctr"/>
            <a:br>
              <a:rPr lang="en-US" altLang="en-US" sz="1400">
                <a:latin typeface="Times New Roman" panose="02020603050405020304" pitchFamily="18" charset="0"/>
                <a:cs typeface="Times New Roman" panose="02020603050405020304" pitchFamily="18" charset="0"/>
              </a:rPr>
            </a:br>
            <a:r>
              <a:rPr lang="en-US" altLang="en-US" sz="1400">
                <a:latin typeface="Times New Roman" panose="02020603050405020304" pitchFamily="18" charset="0"/>
                <a:cs typeface="Times New Roman" panose="02020603050405020304" pitchFamily="18" charset="0"/>
              </a:rPr>
              <a:t>  </a:t>
            </a:r>
            <a:br>
              <a:rPr lang="en-US" altLang="en-US" sz="1400">
                <a:latin typeface="Times New Roman" panose="02020603050405020304" pitchFamily="18" charset="0"/>
                <a:cs typeface="Times New Roman" panose="02020603050405020304" pitchFamily="18" charset="0"/>
              </a:rPr>
            </a:br>
            <a:endParaRPr lang="en-IN" altLang="en-US" sz="1600" b="1" u="sng">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22C81B8-14C7-C35E-EA35-903A3F0AB193}"/>
              </a:ext>
            </a:extLst>
          </p:cNvPr>
          <p:cNvSpPr/>
          <p:nvPr/>
        </p:nvSpPr>
        <p:spPr>
          <a:xfrm flipH="1">
            <a:off x="68263" y="152400"/>
            <a:ext cx="6721475" cy="9685338"/>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268" name="Rectangle 1">
            <a:extLst>
              <a:ext uri="{FF2B5EF4-FFF2-40B4-BE49-F238E27FC236}">
                <a16:creationId xmlns:a16="http://schemas.microsoft.com/office/drawing/2014/main" id="{DAC658AB-FD13-7B83-A225-9F3259EAD0CD}"/>
              </a:ext>
            </a:extLst>
          </p:cNvPr>
          <p:cNvSpPr>
            <a:spLocks noChangeArrowheads="1"/>
          </p:cNvSpPr>
          <p:nvPr/>
        </p:nvSpPr>
        <p:spPr bwMode="auto">
          <a:xfrm>
            <a:off x="198438" y="971550"/>
            <a:ext cx="6461125"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r>
              <a:rPr lang="en-US" altLang="en-US" sz="1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600" b="1" u="sng">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DECISION TREE REGRESSION</a:t>
            </a:r>
            <a:br>
              <a:rPr lang="en-US" altLang="en-US" sz="1900" b="1" u="sng">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br>
              <a:rPr lang="en-US" altLang="en-US" sz="1900" b="1" u="sng">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br>
              <a:rPr lang="en-US" altLang="en-US" sz="1900" b="1" u="sng">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altLang="en-US" sz="1200">
                <a:latin typeface="Times New Roman" panose="02020603050405020304" pitchFamily="18" charset="0"/>
                <a:ea typeface="Calibri" panose="020F0502020204030204" pitchFamily="34" charset="0"/>
                <a:cs typeface="Times New Roman" panose="02020603050405020304" pitchFamily="18" charset="0"/>
              </a:rPr>
              <a:t>A decision tree builds regression or classification models in the form of a tree structure. It breaks down a dataset into smaller and smaller subsets while at the same time an associated decision tree is incrementally developed. </a:t>
            </a:r>
            <a:br>
              <a:rPr lang="en-US" altLang="en-US" sz="1200">
                <a:latin typeface="Times New Roman" panose="02020603050405020304" pitchFamily="18" charset="0"/>
                <a:ea typeface="Calibri" panose="020F0502020204030204" pitchFamily="34" charset="0"/>
                <a:cs typeface="Times New Roman" panose="02020603050405020304" pitchFamily="18" charset="0"/>
              </a:rPr>
            </a:br>
            <a:br>
              <a:rPr lang="en-US" altLang="en-US" sz="1200">
                <a:latin typeface="Times New Roman" panose="02020603050405020304" pitchFamily="18" charset="0"/>
                <a:ea typeface="Calibri" panose="020F0502020204030204" pitchFamily="34" charset="0"/>
                <a:cs typeface="Times New Roman" panose="02020603050405020304" pitchFamily="18" charset="0"/>
              </a:rPr>
            </a:br>
            <a:r>
              <a:rPr lang="en-US" altLang="en-US" sz="1200">
                <a:latin typeface="Times New Roman" panose="02020603050405020304" pitchFamily="18" charset="0"/>
                <a:ea typeface="Calibri" panose="020F0502020204030204" pitchFamily="34" charset="0"/>
                <a:cs typeface="Times New Roman" panose="02020603050405020304" pitchFamily="18" charset="0"/>
              </a:rPr>
              <a:t>The final result is a tree with decision nodes and leaf nodes. A decision node (e.g., Outlook) has two or more branches (e.g., Sunny, Overcast, and Rainy), each representing values for the attribute tested. Leaf node (e.g., Hours Played) represents a decision on the numerical target. </a:t>
            </a:r>
            <a:br>
              <a:rPr lang="en-US" altLang="en-US" sz="1200">
                <a:latin typeface="Times New Roman" panose="02020603050405020304" pitchFamily="18" charset="0"/>
                <a:ea typeface="Calibri" panose="020F0502020204030204" pitchFamily="34" charset="0"/>
                <a:cs typeface="Times New Roman" panose="02020603050405020304" pitchFamily="18" charset="0"/>
              </a:rPr>
            </a:br>
            <a:br>
              <a:rPr lang="en-US" altLang="en-US" sz="1200">
                <a:latin typeface="Times New Roman" panose="02020603050405020304" pitchFamily="18" charset="0"/>
                <a:ea typeface="Calibri" panose="020F0502020204030204" pitchFamily="34" charset="0"/>
                <a:cs typeface="Times New Roman" panose="02020603050405020304" pitchFamily="18" charset="0"/>
              </a:rPr>
            </a:br>
            <a:r>
              <a:rPr lang="en-US" altLang="en-US" sz="1200">
                <a:latin typeface="Times New Roman" panose="02020603050405020304" pitchFamily="18" charset="0"/>
                <a:ea typeface="Calibri" panose="020F0502020204030204" pitchFamily="34" charset="0"/>
                <a:cs typeface="Times New Roman" panose="02020603050405020304" pitchFamily="18" charset="0"/>
              </a:rPr>
              <a:t>The topmost decision node in a tree that corresponds to the best predictor is called the root node. Decision trees can handle both categorical and numerical data.</a:t>
            </a:r>
            <a:br>
              <a:rPr lang="en-US" altLang="en-US" sz="1200">
                <a:latin typeface="Times New Roman" panose="02020603050405020304" pitchFamily="18" charset="0"/>
                <a:ea typeface="Calibri" panose="020F0502020204030204" pitchFamily="34" charset="0"/>
                <a:cs typeface="Times New Roman" panose="02020603050405020304" pitchFamily="18" charset="0"/>
              </a:rPr>
            </a:br>
            <a:br>
              <a:rPr lang="en-US" altLang="en-US" sz="1200">
                <a:latin typeface="Times New Roman" panose="02020603050405020304" pitchFamily="18" charset="0"/>
                <a:ea typeface="Calibri" panose="020F0502020204030204" pitchFamily="34" charset="0"/>
                <a:cs typeface="Times New Roman" panose="02020603050405020304" pitchFamily="18" charset="0"/>
              </a:rPr>
            </a:br>
            <a:r>
              <a:rPr lang="en-IN" altLang="en-US" sz="1200">
                <a:latin typeface="Times New Roman" panose="02020603050405020304" pitchFamily="18" charset="0"/>
                <a:ea typeface="Calibri" panose="020F0502020204030204" pitchFamily="34" charset="0"/>
                <a:cs typeface="Times New Roman" panose="02020603050405020304" pitchFamily="18" charset="0"/>
              </a:rPr>
              <a:t>The core algorithm for building decision trees called ID3 by J. R . Quinlan which </a:t>
            </a:r>
            <a:br>
              <a:rPr lang="en-IN" altLang="en-US" sz="1200">
                <a:latin typeface="Times New Roman" panose="02020603050405020304" pitchFamily="18" charset="0"/>
                <a:ea typeface="Calibri" panose="020F0502020204030204" pitchFamily="34" charset="0"/>
                <a:cs typeface="Times New Roman" panose="02020603050405020304" pitchFamily="18" charset="0"/>
              </a:rPr>
            </a:br>
            <a:r>
              <a:rPr lang="en-IN" altLang="en-US" sz="1200">
                <a:latin typeface="Times New Roman" panose="02020603050405020304" pitchFamily="18" charset="0"/>
                <a:ea typeface="Calibri" panose="020F0502020204030204" pitchFamily="34" charset="0"/>
                <a:cs typeface="Times New Roman" panose="02020603050405020304" pitchFamily="18" charset="0"/>
              </a:rPr>
              <a:t>employs a top-down, greedy search through the space of possible branches with no </a:t>
            </a:r>
            <a:br>
              <a:rPr lang="en-IN" altLang="en-US" sz="1200">
                <a:latin typeface="Times New Roman" panose="02020603050405020304" pitchFamily="18" charset="0"/>
                <a:ea typeface="Calibri" panose="020F0502020204030204" pitchFamily="34" charset="0"/>
                <a:cs typeface="Times New Roman" panose="02020603050405020304" pitchFamily="18" charset="0"/>
              </a:rPr>
            </a:br>
            <a:r>
              <a:rPr lang="en-IN" altLang="en-US" sz="1200">
                <a:latin typeface="Times New Roman" panose="02020603050405020304" pitchFamily="18" charset="0"/>
                <a:ea typeface="Calibri" panose="020F0502020204030204" pitchFamily="34" charset="0"/>
                <a:cs typeface="Times New Roman" panose="02020603050405020304" pitchFamily="18" charset="0"/>
              </a:rPr>
              <a:t>backtracking. The ID3 algorithm can be used to construct a decision tree for </a:t>
            </a:r>
            <a:br>
              <a:rPr lang="en-IN" altLang="en-US" sz="1200">
                <a:latin typeface="Times New Roman" panose="02020603050405020304" pitchFamily="18" charset="0"/>
                <a:ea typeface="Calibri" panose="020F0502020204030204" pitchFamily="34" charset="0"/>
                <a:cs typeface="Times New Roman" panose="02020603050405020304" pitchFamily="18" charset="0"/>
              </a:rPr>
            </a:br>
            <a:r>
              <a:rPr lang="en-IN" altLang="en-US" sz="1200">
                <a:latin typeface="Times New Roman" panose="02020603050405020304" pitchFamily="18" charset="0"/>
                <a:ea typeface="Calibri" panose="020F0502020204030204" pitchFamily="34" charset="0"/>
                <a:cs typeface="Times New Roman" panose="02020603050405020304" pitchFamily="18" charset="0"/>
              </a:rPr>
              <a:t>regression by replacing Information Gain with Standard Deviation Reduction</a:t>
            </a:r>
            <a:br>
              <a:rPr lang="en-US" altLang="en-US" sz="1200">
                <a:latin typeface="Times New Roman" panose="02020603050405020304" pitchFamily="18" charset="0"/>
                <a:ea typeface="Calibri" panose="020F0502020204030204" pitchFamily="34" charset="0"/>
                <a:cs typeface="Times New Roman" panose="02020603050405020304" pitchFamily="18" charset="0"/>
              </a:rPr>
            </a:br>
            <a:br>
              <a:rPr lang="en-US" altLang="en-US" sz="1200">
                <a:latin typeface="Times New Roman" panose="02020603050405020304" pitchFamily="18" charset="0"/>
                <a:ea typeface="Calibri" panose="020F0502020204030204" pitchFamily="34" charset="0"/>
                <a:cs typeface="Times New Roman" panose="02020603050405020304" pitchFamily="18" charset="0"/>
              </a:rPr>
            </a:br>
            <a:endParaRPr lang="en-US" altLang="en-US" sz="1200">
              <a:latin typeface="Times New Roman" panose="02020603050405020304" pitchFamily="18" charset="0"/>
              <a:cs typeface="Times New Roman" panose="02020603050405020304" pitchFamily="18" charset="0"/>
            </a:endParaRPr>
          </a:p>
          <a:p>
            <a:pPr defTabSz="914400"/>
            <a:br>
              <a:rPr lang="en-US" altLang="en-US" sz="1200">
                <a:latin typeface="Times New Roman" panose="02020603050405020304" pitchFamily="18" charset="0"/>
                <a:cs typeface="Calibri" panose="020F0502020204030204" pitchFamily="34" charset="0"/>
              </a:rPr>
            </a:br>
            <a:r>
              <a:rPr lang="en-US" altLang="en-US" sz="1200">
                <a:latin typeface="Times New Roman" panose="02020603050405020304" pitchFamily="18" charset="0"/>
                <a:cs typeface="Calibri" panose="020F0502020204030204" pitchFamily="34" charset="0"/>
              </a:rPr>
              <a:t>A decision tree is built top-down from a root node and involves partitioning the data into subsets that contain instances with similar values (homogenous). We use standard deviation to calculate the homogeneity of a numerical sample. If the numerical sample is completely homogeneous its standard deviation is zero.</a:t>
            </a:r>
            <a:endParaRPr lang="en-US" altLang="en-US" sz="12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1637</TotalTime>
  <Words>1714</Words>
  <Application>Microsoft Office PowerPoint</Application>
  <PresentationFormat>A4 Paper (210x297 mm)</PresentationFormat>
  <Paragraphs>344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Muli</vt:lpstr>
      <vt:lpstr>Times New Roman</vt:lpstr>
      <vt:lpstr>Office Theme</vt:lpstr>
      <vt:lpstr>PowerPoint Presentation</vt:lpstr>
      <vt:lpstr>PowerPoint Presentation</vt:lpstr>
      <vt:lpstr>PowerPoint Presentation</vt:lpstr>
      <vt:lpstr>PowerPoint Presentation</vt:lpstr>
      <vt:lpstr>                                           ABSTRACT </vt:lpstr>
      <vt:lpstr>PowerPoint Presentation</vt:lpstr>
      <vt:lpstr>PowerPoint Presentation</vt:lpstr>
      <vt:lpstr>PowerPoint Presentation</vt:lpstr>
      <vt:lpstr>    </vt:lpstr>
      <vt:lpstr>CODE OF THE PROJECT:                                                </vt:lpstr>
      <vt:lpstr>4.Arranging the diseases in the alphabetical order.</vt:lpstr>
      <vt:lpstr>7.Removing unnamed from the dataset.</vt:lpstr>
      <vt:lpstr>10.Capitalizing the precautions.</vt:lpstr>
      <vt:lpstr>12.Storing the precautions to final dataset.</vt:lpstr>
      <vt:lpstr>15.Importing the libraries and warnings.</vt:lpstr>
      <vt:lpstr>18.Storing final description dataset.</vt:lpstr>
      <vt:lpstr>21.Printing all diseases which are unique as array.</vt:lpstr>
      <vt:lpstr>26.Importing the LabelEncoder to transform the diseases.</vt:lpstr>
      <vt:lpstr>30.Testing and training the dataset by importing the sklearn model selection and train test split.</vt:lpstr>
      <vt:lpstr>33.Fitting the pipeline through it.</vt:lpstr>
      <vt:lpstr>35.We will input the symptoms from 1 to 6 here.</vt:lpstr>
      <vt:lpstr>38.LabelEncoder  transform to numerical labels of the description.</vt:lpstr>
      <vt:lpstr>41.LabelEncoder used to transform to numerical labels of the precautions. </vt:lpstr>
      <vt:lpstr>44.We import pickle and dump the data.</vt:lpstr>
      <vt:lpstr>FUTURE DEVELOPMENTS: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Umakanth Sahu</dc:creator>
  <cp:lastModifiedBy>Ganesh D</cp:lastModifiedBy>
  <cp:revision>75</cp:revision>
  <dcterms:created xsi:type="dcterms:W3CDTF">2019-07-03T09:30:00Z</dcterms:created>
  <dcterms:modified xsi:type="dcterms:W3CDTF">2022-11-11T17:58:14Z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ies>
</file>